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  <p:sldMasterId id="2147483661" r:id="rId2"/>
  </p:sldMasterIdLst>
  <p:notesMasterIdLst>
    <p:notesMasterId r:id="rId3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12192000" cy="6858000"/>
  <p:notesSz cx="6858000" cy="9144000"/>
  <p:embeddedFontLst>
    <p:embeddedFont>
      <p:font typeface="Avenir" panose="02000503020000020003" pitchFamily="2" charset="0"/>
      <p:regular r:id="rId34"/>
      <p:italic r:id="rId35"/>
    </p:embeddedFont>
    <p:embeddedFont>
      <p:font typeface="Play"/>
      <p:regular r:id="rId36"/>
      <p:bold r:id="rId37"/>
    </p:embeddedFont>
    <p:embeddedFont>
      <p:font typeface="Roboto Mono" pitchFamily="49" charset="0"/>
      <p:regular r:id="rId38"/>
      <p:bold r:id="rId39"/>
      <p:italic r:id="rId40"/>
      <p:boldItalic r:id="rId41"/>
    </p:embeddedFont>
    <p:embeddedFont>
      <p:font typeface="Verdana" panose="020B0604030504040204" pitchFamily="34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D460927-ED08-498C-927F-9032B86818CF}">
  <a:tblStyle styleId="{8D460927-ED08-498C-927F-9032B86818C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n="120" d="100"/>
          <a:sy n="120" d="100"/>
        </p:scale>
        <p:origin x="44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opertools.be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/4.0/" TargetMode="Externa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ropertools.be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/4.0/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ropertools.be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/4.0/" TargetMode="Externa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ropertools.be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/4.0/" TargetMode="Externa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ropertools.be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/4.0/" TargetMode="Externa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ropertools.be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/4.0/" TargetMode="Externa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propertools.be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/4.0/" TargetMode="Externa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ropertools.be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/4.0/" TargetMode="Externa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propertools.be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/4.0/" TargetMode="Externa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ropertools.be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/4.0/" TargetMode="Externa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propertools.be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/4.0/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ropertools.be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/4.0/" TargetMode="Externa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propertools.be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/4.0/" TargetMode="Externa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propertools.be/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/4.0/" TargetMode="Externa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propertools.be/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/4.0/" TargetMode="Externa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propertools.be/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/4.0/" TargetMode="Externa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propertools.be/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/4.0/" TargetMode="Externa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propertools.be/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/4.0/" TargetMode="Externa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propertools.be/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/4.0/" TargetMode="Externa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propertools.be/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/4.0/" TargetMode="Externa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propertools.be/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/4.0/" TargetMode="Externa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propertools.be/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/4.0/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ropertools.be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/4.0/" TargetMode="Externa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hello@propertools.be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creativecommons.org/licenses/by/4.0/" TargetMode="External"/><Relationship Id="rId4" Type="http://schemas.openxmlformats.org/officeDocument/2006/relationships/hyperlink" Target="https://propertools.be/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ropertools.be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/4.0/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ropertools.be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/4.0/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ropertools.be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/4.0/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ropertools.be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/4.0/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ropertools.be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/4.0/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ropertools.be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/4.0/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be14143e5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be14143e5e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b="1"/>
              <a:t>SECTION 1 — CONTEXT SETTING (10-12 minutes)</a:t>
            </a:r>
            <a:endParaRPr sz="2000" b="1"/>
          </a:p>
          <a:p>
            <a:pPr marL="0" lvl="0" indent="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None/>
            </a:pPr>
            <a:r>
              <a:rPr lang="en-US" sz="1600" b="1"/>
              <a:t>Goal:</a:t>
            </a:r>
            <a:r>
              <a:rPr lang="en-US" sz="1600"/>
              <a:t> Establish shared language and urgency without lecturing.</a:t>
            </a: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/>
              <a:t>FACILITATOR REMINDERS</a:t>
            </a:r>
            <a:endParaRPr sz="1600" b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You are the convener, not the expert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Make space for the room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Protect the Ascent — that's where the leverage is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Silence is okay — let people think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Park threads if needed, but follow up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Within 48 hours: share contact list, send notes, personal follow-up with 2-3 engaged participants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/>
              <a:t>MATERIALS</a:t>
            </a:r>
            <a:endParaRPr sz="1600" b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Whiteboard / flipchart (optional but useful for capturing themes)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3+ marker colors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Sign-up sheet or QR code for contact exchange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Timer (phone is fine — keep it visible to yourself)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Water</a:t>
            </a:r>
            <a:endParaRPr sz="1500"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/>
              <a:t>Slide 1 — Pulling 32-bit time_t Asbestos Out of the Open Source Ecosystem</a:t>
            </a: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-US" b="1"/>
              <a:t>A collaborative working session on mapping, triaging, and coordinating 2038-class remediation</a:t>
            </a:r>
            <a:endParaRPr b="1"/>
          </a:p>
          <a:p>
            <a:pPr marL="0" lvl="0" indent="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-US" i="1"/>
              <a:t>(~0:60 for BoF pacing)</a:t>
            </a:r>
            <a:endParaRPr i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>
                <a:latin typeface="Verdana"/>
                <a:ea typeface="Verdana"/>
                <a:cs typeface="Verdana"/>
                <a:sym typeface="Verdana"/>
              </a:rPr>
              <a:t>⏱ START TIMER: 0:00</a:t>
            </a:r>
            <a:endParaRPr i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US"/>
              <a:t>Thanks for being here.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US"/>
              <a:t>Quick intro: I'm Trey Darley. 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US"/>
              <a:t>I run a small consultancy, Proper Tools, focused on systemic infrastructure risk.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US"/>
              <a:t>I'm also one of the editors on the ITU-T — that's the UN telecom standards body — Study Group 17 draft technical report on 2038 coordination requirements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US"/>
              <a:t>I chair the FIRST.org Time Security SIG, which is one home for this work.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US" b="1"/>
              <a:t>One request before we start: I'd love a volunteer who's good at taking notes.</a:t>
            </a:r>
            <a:r>
              <a:rPr lang="en-US"/>
              <a:t> 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US"/>
              <a:t>Email me yours afterward — hello@propertools.be — and I'll credit you as a contributor in future versions of this workshop.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[nod to any takers, move on]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US" b="1"/>
              <a:t>This is a BoF, not a talk. 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US"/>
              <a:t>I’ll set some context, but </a:t>
            </a:r>
            <a:r>
              <a:rPr lang="en-US" b="1"/>
              <a:t>most of the value will come from the room. 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US"/>
              <a:t>The goal is to </a:t>
            </a:r>
            <a:r>
              <a:rPr lang="en-US" b="1"/>
              <a:t>leave knowing people you didn’t know before</a:t>
            </a:r>
            <a:r>
              <a:rPr lang="en-US"/>
              <a:t> — </a:t>
            </a:r>
            <a:endParaRPr/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US"/>
              <a:t>and </a:t>
            </a:r>
            <a:r>
              <a:rPr lang="en-US" b="1"/>
              <a:t>having stress-tested how we’d respond</a:t>
            </a:r>
            <a:r>
              <a:rPr lang="en-US"/>
              <a:t> if someone powerful started asking hard questions about 2038.</a:t>
            </a:r>
            <a:endParaRPr i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600" b="1"/>
              <a:t>FACILITATOR NOTES</a:t>
            </a: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Timing:</a:t>
            </a:r>
            <a:r>
              <a:rPr lang="en-US"/>
              <a:t> 0:20-0:30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Purpose:</a:t>
            </a:r>
            <a:r>
              <a:rPr lang="en-US"/>
              <a:t> Set expectations, establish tone, name the goal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Key beats: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This is a BoF, not a lecture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Value comes from the room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Goal: connections + stress-testing our collective response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Delivery notes: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Warm, welcoming energy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Make eye contact across the room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Don't rush — this sets the tone for everything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Watch for: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Are people settling in or still arriving? Adjust pace accordingly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Laptop lids open/closed — signals engagement level</a:t>
            </a:r>
            <a:br>
              <a:rPr lang="en-US"/>
            </a:b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/>
              <a:t>© 2026</a:t>
            </a:r>
            <a:r>
              <a:rPr lang="en-US" u="sng">
                <a:solidFill>
                  <a:schemeClr val="hlink"/>
                </a:solidFill>
                <a:hlinkClick r:id="rId3"/>
              </a:rPr>
              <a:t> Proper Tools</a:t>
            </a:r>
            <a:r>
              <a:rPr lang="en-US"/>
              <a:t>. Licensed under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CC BY 4.0</a:t>
            </a:r>
            <a:r>
              <a:rPr lang="en-US"/>
              <a:t>. Attribution required; commercial use permitted.</a:t>
            </a:r>
            <a:endParaRPr/>
          </a:p>
        </p:txBody>
      </p:sp>
      <p:sp>
        <p:nvSpPr>
          <p:cNvPr id="99" name="Google Shape;99;g3be14143e5e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be14143e5e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be14143e5e_0_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/>
              <a:t>Slide 10 — The 12-Week Scenario</a:t>
            </a: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-US" i="1"/>
              <a:t>(~1:30 for BoF pacing)</a:t>
            </a:r>
            <a:endParaRPr i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>
                <a:latin typeface="Verdana"/>
                <a:ea typeface="Verdana"/>
                <a:cs typeface="Verdana"/>
                <a:sym typeface="Verdana"/>
              </a:rPr>
              <a:t>⏱ START TIMER: 10:30</a:t>
            </a:r>
            <a:endParaRPr b="1"/>
          </a:p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Here's the scenario.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Your prime minister — or your CEO, or your regulator, or your customer — reads about 2038 on a flight. 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Hopefully it's a </a:t>
            </a:r>
            <a:r>
              <a:rPr lang="en-US" i="1"/>
              <a:t>science</a:t>
            </a:r>
            <a:r>
              <a:rPr lang="en-US"/>
              <a:t> magazine.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Magazine cover story, briefing note — doesn't matter.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What matters: </a:t>
            </a:r>
            <a:r>
              <a:rPr lang="en-US" b="1"/>
              <a:t>now they're asking questions.</a:t>
            </a:r>
            <a:endParaRPr b="1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You get a call. 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Your organization needs a risk assessment in 12 weeks. 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High, medium, or low exposure </a:t>
            </a:r>
            <a:r>
              <a:rPr lang="en-US" i="1"/>
              <a:t>— and what's your confidence level?</a:t>
            </a:r>
            <a:endParaRPr i="1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You're asked to lead the response. 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You get budget. 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You get ten people. 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Not two hundred. Ten. 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Already busy. Clock already running.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So: where do you actually start?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Who do you call?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What's your first query?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What's the first system you check?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What's your first blind spot — the known-unknown that keeps you up at night sometimes?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That's what we're exploring together today. 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We'll play the scenario forward — down into the technical weeds, then back up to the ministerial brief.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600" b="1"/>
              <a:t>FACILITATOR NOTES</a:t>
            </a: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Timing:</a:t>
            </a:r>
            <a:r>
              <a:rPr lang="en-US"/>
              <a:t> 1:30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Purpose:</a:t>
            </a:r>
            <a:r>
              <a:rPr lang="en-US"/>
              <a:t> Establish the scenario that frames both discussions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Key beats: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Someone powerful is now asking questions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12 weeks, 10 people, already busy — real constraints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Where do you start? — the central question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Known-unknowns — this is what the room will surface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Delivery notes: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Start timer visibly — creates productive urgency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"</a:t>
            </a:r>
            <a:r>
              <a:rPr lang="en-US" i="1"/>
              <a:t>Ten. Already busy. Clock already running.</a:t>
            </a:r>
            <a:r>
              <a:rPr lang="en-US"/>
              <a:t>" — staccato, let the pressure build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The four questions (who/what/first system/blind spot) — slow down, let them land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Final line ("</a:t>
            </a:r>
            <a:r>
              <a:rPr lang="en-US" i="1"/>
              <a:t>down into the weeds, back up to the brief</a:t>
            </a:r>
            <a:r>
              <a:rPr lang="en-US"/>
              <a:t>") — previews the arc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Watch for: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People mentally placing themselves in the scenario — good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Anxiety or resistance — reassure: "</a:t>
            </a:r>
            <a:r>
              <a:rPr lang="en-US" i="1"/>
              <a:t>This is a thought experiment, not a test</a:t>
            </a:r>
            <a:r>
              <a:rPr lang="en-US"/>
              <a:t>"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Someone already wanting to answer — hold them: "</a:t>
            </a:r>
            <a:r>
              <a:rPr lang="en-US" i="1"/>
              <a:t>We'll open it up in a moment</a:t>
            </a:r>
            <a:r>
              <a:rPr lang="en-US"/>
              <a:t>"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© 2026</a:t>
            </a:r>
            <a:r>
              <a:rPr lang="en-US" u="sng">
                <a:solidFill>
                  <a:schemeClr val="hlink"/>
                </a:solidFill>
                <a:hlinkClick r:id="rId3"/>
              </a:rPr>
              <a:t> Proper Tools</a:t>
            </a:r>
            <a:r>
              <a:rPr lang="en-US"/>
              <a:t>. Licensed under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CC BY 4.0</a:t>
            </a:r>
            <a:r>
              <a:rPr lang="en-US"/>
              <a:t>. Attribution required; commercial use permitted.</a:t>
            </a:r>
            <a:endParaRPr b="1"/>
          </a:p>
        </p:txBody>
      </p:sp>
      <p:sp>
        <p:nvSpPr>
          <p:cNvPr id="205" name="Google Shape;205;g3be14143e5e_0_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be14143e5e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be14143e5e_0_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/>
              <a:t>Slide 11 — BoF Working Norms</a:t>
            </a: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-US" i="1"/>
              <a:t>(~0:30 for BoF pacing)</a:t>
            </a:r>
            <a:endParaRPr i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>
                <a:latin typeface="Verdana"/>
                <a:ea typeface="Verdana"/>
                <a:cs typeface="Verdana"/>
                <a:sym typeface="Verdana"/>
              </a:rPr>
              <a:t>⏱ START TIMER: 12:00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Quick working norms before we dive in.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One mic — raise your hand and I'll get to you.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 b="1"/>
              <a:t>No solutions without concrete examples</a:t>
            </a:r>
            <a:r>
              <a:rPr lang="en-US"/>
              <a:t> — ground it in something real.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Step up if you haven't spoken; step back if you have.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I may park threads to protect the clock — nothing personal. 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Grab me afterward if I park something you care about.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Alright. Let's get into it.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600" b="1"/>
              <a:t>FACILITATOR NOTES</a:t>
            </a: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Timing:</a:t>
            </a:r>
            <a:r>
              <a:rPr lang="en-US"/>
              <a:t> 0:30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Purpose:</a:t>
            </a:r>
            <a:r>
              <a:rPr lang="en-US"/>
              <a:t> Establish discussion norms; give yourself permission to facilitate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Key beats: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One mic — you control the flow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Concrete examples — keeps it grounded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Step up / step back — balances voices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Parking is allowed — protects time for Ascent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Delivery notes: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Brisk, confident energy — these are norms, not negotiations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"</a:t>
            </a:r>
            <a:r>
              <a:rPr lang="en-US" i="1"/>
              <a:t>Nothing personal</a:t>
            </a:r>
            <a:r>
              <a:rPr lang="en-US"/>
              <a:t>" with a slight smile — keeps it light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"</a:t>
            </a:r>
            <a:r>
              <a:rPr lang="en-US" i="1"/>
              <a:t>Let's get into it</a:t>
            </a:r>
            <a:r>
              <a:rPr lang="en-US"/>
              <a:t>" — energy shift, opens the floor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Watch for: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Nods of acknowledgment — they've accepted the contract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Anyone looking confused by "</a:t>
            </a:r>
            <a:r>
              <a:rPr lang="en-US" i="1"/>
              <a:t>step up / step back</a:t>
            </a:r>
            <a:r>
              <a:rPr lang="en-US"/>
              <a:t>" — you can clarify: "</a:t>
            </a:r>
            <a:r>
              <a:rPr lang="en-US" i="1"/>
              <a:t>Make space for new voices</a:t>
            </a:r>
            <a:r>
              <a:rPr lang="en-US"/>
              <a:t>"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This slide is quick — don't linger</a:t>
            </a:r>
            <a:br>
              <a:rPr lang="en-US"/>
            </a:b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/>
              <a:t>© 2026</a:t>
            </a:r>
            <a:r>
              <a:rPr lang="en-US" u="sng">
                <a:solidFill>
                  <a:schemeClr val="hlink"/>
                </a:solidFill>
                <a:hlinkClick r:id="rId3"/>
              </a:rPr>
              <a:t> Proper Tools</a:t>
            </a:r>
            <a:r>
              <a:rPr lang="en-US"/>
              <a:t>. Licensed under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CC BY 4.0</a:t>
            </a:r>
            <a:r>
              <a:rPr lang="en-US"/>
              <a:t>. Attribution required; commercial use permitted.</a:t>
            </a:r>
            <a:endParaRPr/>
          </a:p>
        </p:txBody>
      </p:sp>
      <p:sp>
        <p:nvSpPr>
          <p:cNvPr id="216" name="Google Shape;216;g3be14143e5e_0_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be14143e5e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be14143e5e_0_2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/>
              <a:t>Slide 12 — Seed Questions</a:t>
            </a: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-US" i="1"/>
              <a:t>(~0:30 setup + 8-10 min discussion)</a:t>
            </a:r>
            <a:endParaRPr i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>
                <a:latin typeface="Verdana"/>
                <a:ea typeface="Verdana"/>
                <a:cs typeface="Verdana"/>
                <a:sym typeface="Verdana"/>
              </a:rPr>
              <a:t>⏱ START TIMER: 12:30</a:t>
            </a:r>
            <a:br>
              <a:rPr lang="en-US" b="1">
                <a:latin typeface="Verdana"/>
                <a:ea typeface="Verdana"/>
                <a:cs typeface="Verdana"/>
                <a:sym typeface="Verdana"/>
              </a:rPr>
            </a:br>
            <a:r>
              <a:rPr lang="en-US" b="1">
                <a:latin typeface="Verdana"/>
                <a:ea typeface="Verdana"/>
                <a:cs typeface="Verdana"/>
                <a:sym typeface="Verdana"/>
              </a:rPr>
              <a:t>⏱ STOP TIMER: 23:00</a:t>
            </a:r>
            <a:endParaRPr b="1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This is our room. I'll mostly listen.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Ten seconds to think — then I'll pick someone to start.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[10 seconds silence]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Okay: who in this room has actually set a system clock to 2038 and watched something break?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[take first hand, or pick someone who looks ready]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That's a great place to start…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600" b="1"/>
              <a:t>FACILITATOR NOTES</a:t>
            </a: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Timing:</a:t>
            </a:r>
            <a:r>
              <a:rPr lang="en-US"/>
              <a:t> 0:30 setup, then 8-10 minutes open discussion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Purpose:</a:t>
            </a:r>
            <a:r>
              <a:rPr lang="en-US"/>
              <a:t> Discussion — open the floor; surface real experiences from the room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Key beats: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"</a:t>
            </a:r>
            <a:r>
              <a:rPr lang="en-US" i="1"/>
              <a:t>This is our room</a:t>
            </a:r>
            <a:r>
              <a:rPr lang="en-US"/>
              <a:t>" — shifts ownership to participants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Silence is intentional — </a:t>
            </a:r>
            <a:r>
              <a:rPr lang="en-US" b="1"/>
              <a:t>let people think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The narrowed question is your backup if no one bites on the open prompt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First speaker sets the tone — pick someone who looks engaged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Delivery notes: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"</a:t>
            </a:r>
            <a:r>
              <a:rPr lang="en-US" i="1"/>
              <a:t>I'll mostly listen</a:t>
            </a:r>
            <a:r>
              <a:rPr lang="en-US"/>
              <a:t>" — means it; step back physically if you can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Count the ten seconds in your head — it will feel longer than it is; don't rush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If no hands after the narrowed question, call on someone directly: "</a:t>
            </a:r>
            <a:r>
              <a:rPr lang="en-US" i="1"/>
              <a:t>You look like you've seen some things — what's your slice of this?</a:t>
            </a:r>
            <a:r>
              <a:rPr lang="en-US"/>
              <a:t>"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"</a:t>
            </a:r>
            <a:r>
              <a:rPr lang="en-US" i="1"/>
              <a:t>That's a great place to start</a:t>
            </a:r>
            <a:r>
              <a:rPr lang="en-US"/>
              <a:t>" — validates first speaker, invites follow-on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Seed questions on slide (for room):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Where do you actually start on Monday morning?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Who has tried to enumerate time_t exposure — and what surprised you?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Pick one system you know well. Where would you start? What helps? What's missing?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Watch for: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First contribution sets tone — if it's narrow/technical, next prompt should broaden; if it's broad/strategic, let it run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One voice dominating — use "</a:t>
            </a:r>
            <a:r>
              <a:rPr lang="en-US" i="1"/>
              <a:t>Who's seeing this differently?</a:t>
            </a:r>
            <a:r>
              <a:rPr lang="en-US"/>
              <a:t>" from follow-up prompts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Energy flagging — move to Slide 13 prompts to redirect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© 2026</a:t>
            </a:r>
            <a:r>
              <a:rPr lang="en-US" u="sng">
                <a:solidFill>
                  <a:schemeClr val="hlink"/>
                </a:solidFill>
                <a:hlinkClick r:id="rId3"/>
              </a:rPr>
              <a:t> Proper Tools</a:t>
            </a:r>
            <a:r>
              <a:rPr lang="en-US"/>
              <a:t>. Licensed under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CC BY 4.0</a:t>
            </a:r>
            <a:r>
              <a:rPr lang="en-US"/>
              <a:t>. Attribution required; commercial use permitted.</a:t>
            </a:r>
            <a:endParaRPr/>
          </a:p>
        </p:txBody>
      </p:sp>
      <p:sp>
        <p:nvSpPr>
          <p:cNvPr id="228" name="Google Shape;228;g3be14143e5e_0_2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be14143e5e_0_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3be14143e5e_0_2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600" b="1"/>
              <a:t>Slide 13 — Follow-Up Prompts</a:t>
            </a:r>
            <a:r>
              <a:rPr lang="en-US" sz="1600"/>
              <a:t> (Hidden / presenter view only)</a:t>
            </a:r>
            <a:endParaRPr sz="160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i="1"/>
              <a:t>(~0:30 setup + 8-10 min discussion)</a:t>
            </a:r>
            <a:endParaRPr i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>
                <a:latin typeface="Verdana"/>
                <a:ea typeface="Verdana"/>
                <a:cs typeface="Verdana"/>
                <a:sym typeface="Verdana"/>
              </a:rPr>
              <a:t>⏱ START TIMER: 12:30</a:t>
            </a:r>
            <a:br>
              <a:rPr lang="en-US" b="1">
                <a:latin typeface="Verdana"/>
                <a:ea typeface="Verdana"/>
                <a:cs typeface="Verdana"/>
                <a:sym typeface="Verdana"/>
              </a:rPr>
            </a:br>
            <a:r>
              <a:rPr lang="en-US" b="1">
                <a:latin typeface="Verdana"/>
                <a:ea typeface="Verdana"/>
                <a:cs typeface="Verdana"/>
                <a:sym typeface="Verdana"/>
              </a:rPr>
              <a:t>⏱ STOP TIMER: 23:00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 b="1"/>
              <a:t>Discussion stuck too deep →</a:t>
            </a:r>
            <a:r>
              <a:rPr lang="en-US"/>
              <a:t> </a:t>
            </a:r>
            <a:r>
              <a:rPr lang="en-US" i="1"/>
              <a:t>How far down the dependency tree do you actually need to go?</a:t>
            </a:r>
            <a:endParaRPr i="1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 b="1"/>
              <a:t>Discussion stuck too shallow →</a:t>
            </a:r>
            <a:r>
              <a:rPr lang="en-US"/>
              <a:t> </a:t>
            </a:r>
            <a:r>
              <a:rPr lang="en-US" i="1"/>
              <a:t>Where does time leak into protocols you don't control?</a:t>
            </a:r>
            <a:endParaRPr i="1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 b="1"/>
              <a:t>Discussion stuck in code →</a:t>
            </a:r>
            <a:r>
              <a:rPr lang="en-US"/>
              <a:t> </a:t>
            </a:r>
            <a:r>
              <a:rPr lang="en-US" i="1"/>
              <a:t>What about systems with 20-year embedded lifetimes? Hardware you can't patch?</a:t>
            </a:r>
            <a:endParaRPr i="1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 b="1"/>
              <a:t>Discussion stuck in theory →</a:t>
            </a:r>
            <a:r>
              <a:rPr lang="en-US"/>
              <a:t> </a:t>
            </a:r>
            <a:r>
              <a:rPr lang="en-US" i="1"/>
              <a:t>Where do you actually hit walls? What's blocked you?</a:t>
            </a:r>
            <a:endParaRPr i="1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 b="1"/>
              <a:t>Discussion stuck in pessimism →</a:t>
            </a:r>
            <a:r>
              <a:rPr lang="en-US"/>
              <a:t> </a:t>
            </a:r>
            <a:r>
              <a:rPr lang="en-US" i="1"/>
              <a:t>What tooling exists today? What's missing that would help?</a:t>
            </a:r>
            <a:endParaRPr i="1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 b="1"/>
              <a:t>Discussion stuck in closure →</a:t>
            </a:r>
            <a:r>
              <a:rPr lang="en-US"/>
              <a:t> </a:t>
            </a:r>
            <a:r>
              <a:rPr lang="en-US" i="1"/>
              <a:t>How do you know what you don't know? What would give you confidence?</a:t>
            </a:r>
            <a:endParaRPr i="1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 b="1"/>
              <a:t>One voice dominating →</a:t>
            </a:r>
            <a:r>
              <a:rPr lang="en-US"/>
              <a:t> </a:t>
            </a:r>
            <a:r>
              <a:rPr lang="en-US" i="1"/>
              <a:t>Who's seeing this differently? Anyone from a different context — embedded, distro, infrastructure?</a:t>
            </a:r>
            <a:endParaRPr i="1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 b="1"/>
              <a:t>Energy flagging →</a:t>
            </a:r>
            <a:r>
              <a:rPr lang="en-US"/>
              <a:t> </a:t>
            </a:r>
            <a:r>
              <a:rPr lang="en-US" i="1"/>
              <a:t>Let's make it concrete: pick one system. Where would you start Monday morning?</a:t>
            </a:r>
            <a:endParaRPr i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10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/>
              <a:t>FACILITATOR NOTES</a:t>
            </a: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Timing:</a:t>
            </a:r>
            <a:r>
              <a:rPr lang="en-US"/>
              <a:t> N/A — these are steering prompts, not a script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Purpose:</a:t>
            </a:r>
            <a:r>
              <a:rPr lang="en-US"/>
              <a:t> Facilitation tool — redirect discussion when it stalls or drifts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Key beats: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Match the prompt to the problem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Don't use these unless needed — the room may carry itself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"</a:t>
            </a:r>
            <a:r>
              <a:rPr lang="en-US" i="1"/>
              <a:t>Who's seeing this differently?</a:t>
            </a:r>
            <a:r>
              <a:rPr lang="en-US"/>
              <a:t>" is your most versatile redirect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Delivery notes: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These are questions, not lectures — ask and step back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If you use one, wait for response — don't stack prompts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You can paraphrase; these are guides, not scripts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Watch for: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Discussion running hot and productive — don't interrupt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Time check — protect 8-10 minutes for Ascent discussion — use an egg timer or your phone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Natural transition moment — if someone says something that connects to the matrix, pivot to Slide 14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Transition to Slide 14:</a:t>
            </a:r>
            <a:r>
              <a:rPr lang="en-US"/>
              <a:t> "</a:t>
            </a:r>
            <a:r>
              <a:rPr lang="en-US" i="1"/>
              <a:t>Okay — we could keep going, but let's pause and ask a different question: how do we compare these different exposures?</a:t>
            </a:r>
            <a:r>
              <a:rPr lang="en-US"/>
              <a:t>"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© 2026</a:t>
            </a:r>
            <a:r>
              <a:rPr lang="en-US" u="sng">
                <a:solidFill>
                  <a:schemeClr val="hlink"/>
                </a:solidFill>
                <a:hlinkClick r:id="rId3"/>
              </a:rPr>
              <a:t> Proper Tools</a:t>
            </a:r>
            <a:r>
              <a:rPr lang="en-US"/>
              <a:t>. Licensed under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CC BY 4.0</a:t>
            </a:r>
            <a:r>
              <a:rPr lang="en-US"/>
              <a:t>. Attribution required; commercial use permitted.</a:t>
            </a:r>
            <a:endParaRPr b="1"/>
          </a:p>
        </p:txBody>
      </p:sp>
      <p:sp>
        <p:nvSpPr>
          <p:cNvPr id="239" name="Google Shape;239;g3be14143e5e_0_2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c294dfab04_1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3c294dfab04_1_10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/>
              <a:t>Slide 14 — The 2038-Class Risk Exposure Matrix </a:t>
            </a: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i="1"/>
              <a:t>(~2:30 for BoF pacing)</a:t>
            </a:r>
            <a:endParaRPr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>
                <a:latin typeface="Verdana"/>
                <a:ea typeface="Verdana"/>
                <a:cs typeface="Verdana"/>
                <a:sym typeface="Verdana"/>
              </a:rPr>
              <a:t>⏱ START TIMER: 23:00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Okay. We could keep going — there's no shortage of rabbit holes. 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But let's pause and ask a different question.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If you had to explain what we've been discussing to someone not in this room — your CTO, your regulator, your minister — how would you do it?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 b="1"/>
              <a:t>How do you compare a Kerberos exposure to a glibc exposure to embedded firmware? 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Different failure modes, different timelines, different owners.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 b="1"/>
              <a:t>You need a common vocabulary.</a:t>
            </a:r>
            <a:r>
              <a:rPr lang="en-US"/>
              <a:t> Here's one way to build it.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Three dimensions, plus a fourth that changes everything. 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 i="1"/>
              <a:t>Up and outward are always worse.</a:t>
            </a:r>
            <a:endParaRPr i="1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 b="1"/>
              <a:t>Impact</a:t>
            </a:r>
            <a:r>
              <a:rPr lang="en-US"/>
              <a:t> — if this breaks, how bad is it? </a:t>
            </a:r>
            <a:endParaRPr/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A wrong timestamp in a log file is annoying. </a:t>
            </a:r>
            <a:endParaRPr/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A medical device that refuses to operate is a crisis.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 b="1"/>
              <a:t>Uncertainty</a:t>
            </a:r>
            <a:r>
              <a:rPr lang="en-US"/>
              <a:t> — have you actually tested this? </a:t>
            </a:r>
            <a:endParaRPr/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Audited the code? </a:t>
            </a:r>
            <a:endParaRPr/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Traced the dependencies? </a:t>
            </a:r>
            <a:endParaRPr/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Or are you assuming it's fine because it runs on a 64-bit OS? </a:t>
            </a:r>
            <a:endParaRPr/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Low uncertainty means you've looked. </a:t>
            </a:r>
            <a:endParaRPr/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High uncertainty means you're still guessing.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 b="1"/>
              <a:t>Difficulty</a:t>
            </a:r>
            <a:r>
              <a:rPr lang="en-US"/>
              <a:t> — if you decided to fix this today, could you? </a:t>
            </a:r>
            <a:endParaRPr/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Some fixes are straightforward. </a:t>
            </a:r>
            <a:endParaRPr/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Others require vendor coordination, replacing hardware with 30-year lifetimes, or negotiating with suppliers that no longer exist.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 b="1"/>
              <a:t>Blast radius</a:t>
            </a:r>
            <a:r>
              <a:rPr lang="en-US"/>
              <a:t> — </a:t>
            </a:r>
            <a:r>
              <a:rPr lang="en-US" b="1"/>
              <a:t>[gesture to circles] </a:t>
            </a:r>
            <a:r>
              <a:rPr lang="en-US"/>
              <a:t>— if this fails, does it stay local? </a:t>
            </a:r>
            <a:endParaRPr/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Cascade through an organization? </a:t>
            </a:r>
            <a:endParaRPr/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A sector? </a:t>
            </a:r>
            <a:endParaRPr/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Or spill across sectors into systems that depend on systems that depend on the thing that broke?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 b="1"/>
              <a:t>Local. Sector-wide. Cross-sector. 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 b="1"/>
              <a:t>Small circle: contained. Big circle: systemic crisis.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All high/medium/low.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 b="1"/>
              <a:t>Qualitative. 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That's not a weakness — it's why this scales. 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Not precise, but comparable. 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That's what we need: different exposures on a shared map.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Four emoji, one deterministic Unicode string. 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Fits in your README, GitHub badge, project tracker, database field.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Now you can assess individual systems. 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100"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600" b="1"/>
              <a:t>FACILITATOR NOTES</a:t>
            </a: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Timing:</a:t>
            </a:r>
            <a:r>
              <a:rPr lang="en-US"/>
              <a:t> 2:30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Purpose:</a:t>
            </a:r>
            <a:r>
              <a:rPr lang="en-US"/>
              <a:t> Introduce the assessment framework; bridge from technical discussion to governance framing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Key beats: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Common vocabulary for comparing unlike exposures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Three dimensions + blast radius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"</a:t>
            </a:r>
            <a:r>
              <a:rPr lang="en-US" i="1"/>
              <a:t>Up and outward are always worse</a:t>
            </a:r>
            <a:r>
              <a:rPr lang="en-US"/>
              <a:t>" — orienting principle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Qualitative is a feature, not a bug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Transition: </a:t>
            </a:r>
            <a:r>
              <a:rPr lang="en-US" i="1"/>
              <a:t>Now you can assess individual systems</a:t>
            </a:r>
            <a:endParaRPr i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Delivery notes: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Walk through each dimension deliberately — this is the core framework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Gesture to the slide when explaining blast radius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"</a:t>
            </a:r>
            <a:r>
              <a:rPr lang="en-US" i="1"/>
              <a:t>Not precise, but comparable</a:t>
            </a:r>
            <a:r>
              <a:rPr lang="en-US"/>
              <a:t>" — land this; it's the key insight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Final line sets up the next section — slight energy shift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Watch for: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People photographing the slide — good sign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Furrowed brows on "qualitative" — some may want numbers; acknowledge: "</a:t>
            </a:r>
            <a:r>
              <a:rPr lang="en-US" i="1"/>
              <a:t>We can debate precision later, but comparability comes first</a:t>
            </a:r>
            <a:r>
              <a:rPr lang="en-US"/>
              <a:t>"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Nodding at "</a:t>
            </a:r>
            <a:r>
              <a:rPr lang="en-US" i="1"/>
              <a:t>suppliers that no longer exist</a:t>
            </a:r>
            <a:r>
              <a:rPr lang="en-US"/>
              <a:t>" — they've lived this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© 2026</a:t>
            </a:r>
            <a:r>
              <a:rPr lang="en-US" u="sng">
                <a:solidFill>
                  <a:schemeClr val="hlink"/>
                </a:solidFill>
                <a:hlinkClick r:id="rId3"/>
              </a:rPr>
              <a:t> Proper Tools</a:t>
            </a:r>
            <a:r>
              <a:rPr lang="en-US"/>
              <a:t>. Licensed under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CC BY 4.0</a:t>
            </a:r>
            <a:r>
              <a:rPr lang="en-US"/>
              <a:t>. Attribution required; commercial use permitted.</a:t>
            </a:r>
            <a:endParaRPr b="1"/>
          </a:p>
        </p:txBody>
      </p:sp>
      <p:sp>
        <p:nvSpPr>
          <p:cNvPr id="251" name="Google Shape;251;g3c294dfab04_1_10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be14143e5e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3be14143e5e_0_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/>
              <a:t>Slide 15 — Let's Talk About Kerberos</a:t>
            </a: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i="1"/>
              <a:t>(~0:45 for BoF pacing)</a:t>
            </a:r>
            <a:endParaRPr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>
                <a:latin typeface="Verdana"/>
                <a:ea typeface="Verdana"/>
                <a:cs typeface="Verdana"/>
                <a:sym typeface="Verdana"/>
              </a:rPr>
              <a:t>⏱ START TIMER: 25:30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Let's make this concrete. 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Kerberos — practically everyone in this room has systems that depend on it.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MIT has documented protocol-level 2038 constraints. 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Protocol workarounds exist, but they're implementation-specific.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Field reports from Windows admins: ticket validity failures occurring before 2038 — the system breaks when it tries to issue a ticket that spans the rollover.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If Microsoft patches Active Directory tomorrow — </a:t>
            </a:r>
            <a:r>
              <a:rPr lang="en-US" i="1"/>
              <a:t>who here is running just the latest Windows Server? </a:t>
            </a:r>
            <a:endParaRPr i="1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Who's got legacy domain controllers? 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Third-party systems that speak Kerberos but aren't Microsoft's problem?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 i="1"/>
              <a:t>This is why disabling NTLM in brownfield environments is so hard!</a:t>
            </a:r>
            <a:br>
              <a:rPr lang="en-US" i="1"/>
            </a:br>
            <a:endParaRPr i="1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This is asbestos behavior: latent, invisible, obvious only when stressed.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That pattern — </a:t>
            </a:r>
            <a:r>
              <a:rPr lang="en-US" i="1"/>
              <a:t>one implementation fixes, the rest remain exposed </a:t>
            </a:r>
            <a:r>
              <a:rPr lang="en-US"/>
              <a:t>— where else are you seeing that?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600" b="1"/>
              <a:t>FACILITATOR NOTES</a:t>
            </a: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Timing:</a:t>
            </a:r>
            <a:r>
              <a:rPr lang="en-US"/>
              <a:t> 0:45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Purpose:</a:t>
            </a:r>
            <a:r>
              <a:rPr lang="en-US"/>
              <a:t> First worked example of the matrix; make the framework concrete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Key beats: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Everyone depends on Kerberos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Protocol-level constraints — not just implementation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Failures already happening (pre-2038)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One vendor patching doesn't solve ecosystem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"</a:t>
            </a:r>
            <a:r>
              <a:rPr lang="en-US" i="1"/>
              <a:t>Asbestos behavior</a:t>
            </a:r>
            <a:r>
              <a:rPr lang="en-US"/>
              <a:t>" — callback to central metaphor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Delivery notes: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"</a:t>
            </a:r>
            <a:r>
              <a:rPr lang="en-US" i="1"/>
              <a:t>Who here is running just the latest...</a:t>
            </a:r>
            <a:r>
              <a:rPr lang="en-US"/>
              <a:t>" — rhetorical, don't wait for hands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"</a:t>
            </a:r>
            <a:r>
              <a:rPr lang="en-US" i="1"/>
              <a:t>Latent, invisible, obvious only when stressed</a:t>
            </a:r>
            <a:r>
              <a:rPr lang="en-US"/>
              <a:t>" — slow down, let it land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Final question ("</a:t>
            </a:r>
            <a:r>
              <a:rPr lang="en-US" i="1"/>
              <a:t>where else are you seeing that?</a:t>
            </a:r>
            <a:r>
              <a:rPr lang="en-US"/>
              <a:t>") is a soft invitation, not a hard pivot to discussion — you're moving to the assessment slide next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Watch for: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Windows/AD admins lighting up — they know this pain well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Someone wanting to share a Kerberos horror story — note for later, keep moving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The "asbestos behavior" line may get nods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© 2026</a:t>
            </a:r>
            <a:r>
              <a:rPr lang="en-US" u="sng">
                <a:solidFill>
                  <a:schemeClr val="hlink"/>
                </a:solidFill>
                <a:hlinkClick r:id="rId3"/>
              </a:rPr>
              <a:t> Proper Tools</a:t>
            </a:r>
            <a:r>
              <a:rPr lang="en-US"/>
              <a:t>. Licensed under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CC BY 4.0</a:t>
            </a:r>
            <a:r>
              <a:rPr lang="en-US"/>
              <a:t>. Attribution required; commercial use permitted.</a:t>
            </a:r>
            <a:endParaRPr b="1"/>
          </a:p>
        </p:txBody>
      </p:sp>
      <p:sp>
        <p:nvSpPr>
          <p:cNvPr id="273" name="Google Shape;273;g3be14143e5e_0_7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c5ea024d01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3c5ea024d01_0_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/>
              <a:t>Slide 16 — Kerberos Assessment</a:t>
            </a: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i="1"/>
              <a:t>(~0:30 for BoF pacing)</a:t>
            </a:r>
            <a:endParaRPr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>
                <a:latin typeface="Verdana"/>
                <a:ea typeface="Verdana"/>
                <a:cs typeface="Verdana"/>
                <a:sym typeface="Verdana"/>
              </a:rPr>
              <a:t>⏱ START TIMER: 26:30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US"/>
              <a:t>Here's one way to plot Kerberos.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US" b="1"/>
              <a:t>Impact: high</a:t>
            </a:r>
            <a:r>
              <a:rPr lang="en-US"/>
              <a:t> — authentication infrastructure, everything depends on it.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US" b="1"/>
              <a:t>Uncertainty: high</a:t>
            </a:r>
            <a:r>
              <a:rPr lang="en-US"/>
              <a:t> — most organizations haven't tested this.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US" b="1"/>
              <a:t>Difficulty: medium</a:t>
            </a:r>
            <a:r>
              <a:rPr lang="en-US"/>
              <a:t> — patches exist, </a:t>
            </a:r>
            <a:r>
              <a:rPr lang="en-US" i="1"/>
              <a:t>but ecosystem deployment is the problem.</a:t>
            </a:r>
            <a:endParaRPr i="1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US" b="1"/>
              <a:t>Blast radius:</a:t>
            </a:r>
            <a:r>
              <a:rPr lang="en-US"/>
              <a:t> cross-sector.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US" b="1"/>
              <a:t>Badge: </a:t>
            </a:r>
            <a:r>
              <a:rPr lang="en-US"/>
              <a:t>💥⁉️🛠️🌍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US"/>
              <a:t>You might assess this differently, this is just an example.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/>
              <a:t>FACILITATOR NOTES</a:t>
            </a: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Timing:</a:t>
            </a:r>
            <a:r>
              <a:rPr lang="en-US"/>
              <a:t> 0:30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Purpose:</a:t>
            </a:r>
            <a:r>
              <a:rPr lang="en-US"/>
              <a:t> Demonstrate the matrix applied; introduce badge format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Key beats: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US"/>
              <a:t>Walk through the four dimensions quickly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Delivery notes: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US"/>
              <a:t>"</a:t>
            </a:r>
            <a:r>
              <a:rPr lang="en-US" i="1"/>
              <a:t>Four emoji, one string</a:t>
            </a:r>
            <a:r>
              <a:rPr lang="en-US"/>
              <a:t>" — let it land; people will get it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US"/>
              <a:t>Don't linger — this is a quick slide; momentum carries to glibc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Watch for: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US"/>
              <a:t>Smiles or chuckles at the badge format — it's clicking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US"/>
              <a:t>Someone wanting to debate the assessment — "</a:t>
            </a:r>
            <a:r>
              <a:rPr lang="en-US" i="1"/>
              <a:t>Great, hold that thought — let's see two more examples first</a:t>
            </a:r>
            <a:r>
              <a:rPr lang="en-US"/>
              <a:t>"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© 2026</a:t>
            </a:r>
            <a:r>
              <a:rPr lang="en-US" u="sng">
                <a:solidFill>
                  <a:schemeClr val="hlink"/>
                </a:solidFill>
                <a:hlinkClick r:id="rId3"/>
              </a:rPr>
              <a:t> Proper Tools</a:t>
            </a:r>
            <a:r>
              <a:rPr lang="en-US"/>
              <a:t>. Licensed under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CC BY 4.0</a:t>
            </a:r>
            <a:r>
              <a:rPr lang="en-US"/>
              <a:t>. Attribution required; commercial use permitted.</a:t>
            </a:r>
            <a:endParaRPr sz="1600" b="1"/>
          </a:p>
        </p:txBody>
      </p:sp>
      <p:sp>
        <p:nvSpPr>
          <p:cNvPr id="284" name="Google Shape;284;g3c5ea024d01_0_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be14143e5e_0_4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3be14143e5e_0_4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/>
              <a:t>Slide 17 — Let's Talk About glibc</a:t>
            </a: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-US" i="1"/>
              <a:t>(~0:45 for BoF pacing)</a:t>
            </a:r>
            <a:endParaRPr i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>
                <a:latin typeface="Verdana"/>
                <a:ea typeface="Verdana"/>
                <a:cs typeface="Verdana"/>
                <a:sym typeface="Verdana"/>
              </a:rPr>
              <a:t>⏱ START TIMER: 27:00</a:t>
            </a:r>
            <a:endParaRPr i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Now the one everyone asks about: glibc — the C library most Linux systems depend on.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Yes, there's been real work here. The 64-bit time_t transition is happening.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But here's the catch: glibc keeps ABI compatibility. 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Think of it like this — the library is a contract. 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Old programs expect the old contract.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Even when the library upgrades, those old programs still use the old interface.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So every binary compiled against the old ABI still carries 32-bit time assumptions. 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Containers, vendor packages, anything statically linked, anything not recompiled — still exposed.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The library can be fixed. 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The ecosystem rebuilding against it? 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Different timeline entirely.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That's why "glibc is fixed" is both true and misleading.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600" b="1"/>
              <a:t>FACILITATOR NOTES</a:t>
            </a: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Timing:</a:t>
            </a:r>
            <a:r>
              <a:rPr lang="en-US"/>
              <a:t> 0:40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Purpose:</a:t>
            </a:r>
            <a:r>
              <a:rPr lang="en-US"/>
              <a:t> Second worked example; address the most common misconception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Key beats:</a:t>
            </a:r>
            <a:endParaRPr b="1"/>
          </a:p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glibc is the foundation — everyone depends on it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ABI compatibility = old binaries keep old behavior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"</a:t>
            </a:r>
            <a:r>
              <a:rPr lang="en-US" i="1"/>
              <a:t>Fixed library ≠ fixed ecosystem</a:t>
            </a:r>
            <a:r>
              <a:rPr lang="en-US"/>
              <a:t>"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"</a:t>
            </a:r>
            <a:r>
              <a:rPr lang="en-US" i="1"/>
              <a:t>True and misleading</a:t>
            </a:r>
            <a:r>
              <a:rPr lang="en-US"/>
              <a:t>" — the takeaway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Delivery notes:</a:t>
            </a:r>
            <a:endParaRPr b="1"/>
          </a:p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"</a:t>
            </a:r>
            <a:r>
              <a:rPr lang="en-US" i="1"/>
              <a:t>Think of it like this — the library is a contract</a:t>
            </a:r>
            <a:r>
              <a:rPr lang="en-US"/>
              <a:t>" — slow down here, this is the explainer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"</a:t>
            </a:r>
            <a:r>
              <a:rPr lang="en-US" i="1"/>
              <a:t>Containers, vendor packages, anything statically linked</a:t>
            </a:r>
            <a:r>
              <a:rPr lang="en-US"/>
              <a:t>" — can be rapid-fire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"</a:t>
            </a:r>
            <a:r>
              <a:rPr lang="en-US" i="1"/>
              <a:t>True and misleading</a:t>
            </a:r>
            <a:r>
              <a:rPr lang="en-US"/>
              <a:t>" — land it, slight pause before moving on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Watch for:</a:t>
            </a:r>
            <a:endParaRPr b="1"/>
          </a:p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Distro maintainers nodding — they live this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Confused faces on "ABI" — the contract analogy should help; if not, you can add: "</a:t>
            </a:r>
            <a:r>
              <a:rPr lang="en-US" i="1"/>
              <a:t>Same library, two interfaces — old programs get the old one</a:t>
            </a:r>
            <a:r>
              <a:rPr lang="en-US"/>
              <a:t>"</a:t>
            </a:r>
            <a:br>
              <a:rPr lang="en-US"/>
            </a:b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© 2026</a:t>
            </a:r>
            <a:r>
              <a:rPr lang="en-US" u="sng">
                <a:solidFill>
                  <a:schemeClr val="hlink"/>
                </a:solidFill>
                <a:hlinkClick r:id="rId3"/>
              </a:rPr>
              <a:t> Proper Tools</a:t>
            </a:r>
            <a:r>
              <a:rPr lang="en-US"/>
              <a:t>. Licensed under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CC BY 4.0</a:t>
            </a:r>
            <a:r>
              <a:rPr lang="en-US"/>
              <a:t>. Attribution required; commercial use permitted.</a:t>
            </a:r>
            <a:endParaRPr/>
          </a:p>
        </p:txBody>
      </p:sp>
      <p:sp>
        <p:nvSpPr>
          <p:cNvPr id="304" name="Google Shape;304;g3be14143e5e_0_49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c5ea024d01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3c5ea024d01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/>
              <a:t>Slide 18 — glibc Assessment</a:t>
            </a: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i="1"/>
              <a:t>(~0:30 for BoF pacing)</a:t>
            </a:r>
            <a:endParaRPr i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>
                <a:latin typeface="Verdana"/>
                <a:ea typeface="Verdana"/>
                <a:cs typeface="Verdana"/>
                <a:sym typeface="Verdana"/>
              </a:rPr>
              <a:t>⏱ START TIMER: 28:00</a:t>
            </a:r>
            <a:endParaRPr i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US"/>
              <a:t>Here's one way to plot glibc.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US" b="1"/>
              <a:t>Impact: high</a:t>
            </a:r>
            <a:r>
              <a:rPr lang="en-US"/>
              <a:t> — foundational, everything touches it.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US" b="1"/>
              <a:t>Uncertainty: low </a:t>
            </a:r>
            <a:r>
              <a:rPr lang="en-US"/>
              <a:t>— well-studied, we know where the problems are.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US" b="1"/>
              <a:t>Difficulty: high</a:t>
            </a:r>
            <a:r>
              <a:rPr lang="en-US"/>
              <a:t> — ABI constraints mean you can't just push a patch.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US" b="1"/>
              <a:t>Blast radius: sector-wide</a:t>
            </a:r>
            <a:r>
              <a:rPr lang="en-US"/>
              <a:t> — huge, but not everything. Non-glibc ecosystems exist.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US" b="1"/>
              <a:t>Badge:</a:t>
            </a:r>
            <a:r>
              <a:rPr lang="en-US"/>
              <a:t> 💥✅⛔🏭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US" i="1"/>
              <a:t>You might assess this differently, this is just an example.</a:t>
            </a:r>
            <a:endParaRPr i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/>
              <a:t>FACILITATOR NOTES</a:t>
            </a: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Timing:</a:t>
            </a:r>
            <a:r>
              <a:rPr lang="en-US"/>
              <a:t> 0:30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Purpose:</a:t>
            </a:r>
            <a:r>
              <a:rPr lang="en-US"/>
              <a:t> Demonstrate matrix applied to a "partially fixed" case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Key beats:</a:t>
            </a:r>
            <a:endParaRPr b="1"/>
          </a:p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US"/>
              <a:t>Walk through four dimensions quickly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US"/>
              <a:t>Note the contrast with Kerberos: low uncertainty (we've looked), high difficulty (can't just fix)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US"/>
              <a:t>Sector-wide, not cross-sector — an important distinction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Delivery notes:</a:t>
            </a:r>
            <a:endParaRPr b="1"/>
          </a:p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US" i="1"/>
              <a:t>Don't linger — momentum carries to satellites</a:t>
            </a:r>
            <a:endParaRPr i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Watch for:</a:t>
            </a:r>
            <a:endParaRPr b="1"/>
          </a:p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US"/>
              <a:t>Someone noting the uncertainty difference from Kerberos — "</a:t>
            </a:r>
            <a:r>
              <a:rPr lang="en-US" i="1"/>
              <a:t>Exactly, that's the point</a:t>
            </a:r>
            <a:r>
              <a:rPr lang="en-US"/>
              <a:t>"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US"/>
              <a:t>Debate about blast radius — "</a:t>
            </a:r>
            <a:r>
              <a:rPr lang="en-US" i="1"/>
              <a:t>Fair, we could argue that; let's see one more example</a:t>
            </a:r>
            <a:r>
              <a:rPr lang="en-US"/>
              <a:t>"</a:t>
            </a:r>
            <a:endParaRPr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© 2026</a:t>
            </a:r>
            <a:r>
              <a:rPr lang="en-US" u="sng">
                <a:solidFill>
                  <a:schemeClr val="hlink"/>
                </a:solidFill>
                <a:hlinkClick r:id="rId3"/>
              </a:rPr>
              <a:t> Proper Tools</a:t>
            </a:r>
            <a:r>
              <a:rPr lang="en-US"/>
              <a:t>. Licensed under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CC BY 4.0</a:t>
            </a:r>
            <a:r>
              <a:rPr lang="en-US"/>
              <a:t>. Attribution required; commercial use permitted.</a:t>
            </a:r>
            <a:endParaRPr sz="1600" b="1"/>
          </a:p>
        </p:txBody>
      </p:sp>
      <p:sp>
        <p:nvSpPr>
          <p:cNvPr id="315" name="Google Shape;315;g3c5ea024d01_0_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3be14143e5e_0_5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3be14143e5e_0_5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/>
              <a:t>Slide 19 — Let's Talk About Satellites</a:t>
            </a: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1050" i="1"/>
              <a:t>(</a:t>
            </a:r>
            <a:r>
              <a:rPr lang="en-US" sz="1100" i="1"/>
              <a:t>~0:45</a:t>
            </a:r>
            <a:r>
              <a:rPr lang="en-US" sz="1050" i="1"/>
              <a:t> for BoF pacing)</a:t>
            </a:r>
            <a:endParaRPr sz="1050"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>
                <a:latin typeface="Verdana"/>
                <a:ea typeface="Verdana"/>
                <a:cs typeface="Verdana"/>
                <a:sym typeface="Verdana"/>
              </a:rPr>
              <a:t>⏱ START TIMER: 28:30</a:t>
            </a:r>
            <a:endParaRPr sz="1100"/>
          </a:p>
          <a:p>
            <a:pPr marL="457200" lvl="0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Char char="-"/>
            </a:pPr>
            <a:r>
              <a:rPr lang="en-US" sz="1100"/>
              <a:t>One more example — the nightmare scenario.</a:t>
            </a:r>
            <a:endParaRPr sz="1100"/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 sz="1100"/>
              <a:t>A satellite constellation launched in 2012. </a:t>
            </a:r>
            <a:endParaRPr sz="1100"/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 sz="1100"/>
              <a:t>Environmental monitoring. </a:t>
            </a:r>
            <a:endParaRPr sz="1100"/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 sz="1100"/>
              <a:t>Critical infrastructure.</a:t>
            </a:r>
            <a:endParaRPr sz="1100"/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 sz="1100"/>
              <a:t>32-bit time burned into ASICs. </a:t>
            </a:r>
            <a:endParaRPr sz="1100"/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 sz="1100"/>
              <a:t>Not firmware you can update — actual hardware. </a:t>
            </a:r>
            <a:endParaRPr sz="1100"/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 sz="1100"/>
              <a:t>Circuits etched in silicon. </a:t>
            </a:r>
            <a:endParaRPr sz="1100"/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 sz="1100"/>
              <a:t>The clock logic is physical.</a:t>
            </a:r>
            <a:endParaRPr sz="1100"/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 sz="1100"/>
              <a:t>The vendor went bankrupt in 2018. </a:t>
            </a:r>
            <a:endParaRPr sz="1100"/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 sz="1100"/>
              <a:t>Documentation is partial. </a:t>
            </a:r>
            <a:endParaRPr sz="1100"/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 sz="1100"/>
              <a:t>Source code is in escrow somewhere, maybe.</a:t>
            </a:r>
            <a:endParaRPr sz="1100"/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 sz="1100"/>
              <a:t>These satellites will still be in orbit in 2038.</a:t>
            </a:r>
            <a:endParaRPr sz="1100"/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 sz="1100"/>
              <a:t>You cannot patch them. </a:t>
            </a:r>
            <a:endParaRPr sz="1100"/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 sz="1100"/>
              <a:t>You cannot recall them. </a:t>
            </a:r>
            <a:endParaRPr sz="1100"/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 sz="1100"/>
              <a:t>You can only plan around them.</a:t>
            </a:r>
            <a:endParaRPr sz="1100"/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 sz="1100"/>
              <a:t>This is what intractability looks like — when the fix doesn't exist, and no amount of budget or coordination changes that.</a:t>
            </a:r>
            <a:endParaRPr sz="1100"/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 sz="1100"/>
              <a:t>Does anyone have systems like this? </a:t>
            </a:r>
            <a:endParaRPr sz="1100"/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 sz="1100"/>
              <a:t>Where the remediation path simply isn't there?</a:t>
            </a:r>
            <a:endParaRPr sz="110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600" b="1"/>
              <a:t>FACILITATOR NOTES</a:t>
            </a: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Timing:</a:t>
            </a:r>
            <a:r>
              <a:rPr lang="en-US"/>
              <a:t> 0:45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Purpose:</a:t>
            </a:r>
            <a:r>
              <a:rPr lang="en-US"/>
              <a:t> Third worked example; illustrate pure intractability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Key beats:</a:t>
            </a:r>
            <a:endParaRPr b="1"/>
          </a:p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ASICs = hardware, not software — you can't update physics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Vendor gone, documentation gone, satellites still orbiting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"</a:t>
            </a:r>
            <a:r>
              <a:rPr lang="en-US" i="1"/>
              <a:t>Plan around</a:t>
            </a:r>
            <a:r>
              <a:rPr lang="en-US"/>
              <a:t>" is the only option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Intractability = no fix exists at any price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Delivery notes:</a:t>
            </a:r>
            <a:endParaRPr b="1"/>
          </a:p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"</a:t>
            </a:r>
            <a:r>
              <a:rPr lang="en-US" i="1"/>
              <a:t>Circuits etched in silicon</a:t>
            </a:r>
            <a:r>
              <a:rPr lang="en-US"/>
              <a:t>" — slow down, let the permanence land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"</a:t>
            </a:r>
            <a:r>
              <a:rPr lang="en-US" i="1"/>
              <a:t>You cannot patch them. You cannot recall them.</a:t>
            </a:r>
            <a:r>
              <a:rPr lang="en-US"/>
              <a:t>" — deliberate rhythm, like a verdict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Final question is genuine — you want the room to surface similar examples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This may produce a moment of quiet — that's okay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Watch for:</a:t>
            </a:r>
            <a:endParaRPr b="1"/>
          </a:p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Embedded engineers nodding grimly — they know this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Someone with an even worse example — let them share briefly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 i="1"/>
              <a:t>The mood may get heavy here — that's appropriate; the Ascent will lift it</a:t>
            </a:r>
            <a:endParaRPr i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© 2026</a:t>
            </a:r>
            <a:r>
              <a:rPr lang="en-US" u="sng">
                <a:solidFill>
                  <a:schemeClr val="hlink"/>
                </a:solidFill>
                <a:hlinkClick r:id="rId3"/>
              </a:rPr>
              <a:t> Proper Tools</a:t>
            </a:r>
            <a:r>
              <a:rPr lang="en-US"/>
              <a:t>. Licensed under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CC BY 4.0</a:t>
            </a:r>
            <a:r>
              <a:rPr lang="en-US"/>
              <a:t>. Attribution required; commercial use permitted.</a:t>
            </a:r>
            <a:endParaRPr/>
          </a:p>
        </p:txBody>
      </p:sp>
      <p:sp>
        <p:nvSpPr>
          <p:cNvPr id="335" name="Google Shape;335;g3be14143e5e_0_5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be14143e5e_0_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be14143e5e_0_40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/>
              <a:t>Slide 2 — But We Were Doing Asbestos We Could Back Then</a:t>
            </a: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-US" i="1"/>
              <a:t>(~1:00 for BoF pacing)</a:t>
            </a:r>
            <a:endParaRPr i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>
                <a:latin typeface="Verdana"/>
                <a:ea typeface="Verdana"/>
                <a:cs typeface="Verdana"/>
                <a:sym typeface="Verdana"/>
              </a:rPr>
              <a:t>⏱ START TIMER: 0:60</a:t>
            </a:r>
            <a:endParaRPr i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Quick context check — asbestos, a once-common building material now known to be highly carcinogenic..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Miracle material. 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Fireproof, cheap, strong. 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From the 1920s through the 1970s, it went into everything — insulation, pipes, roofing, floor tiles.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The problem: it causes cancer. 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But not immediately — </a:t>
            </a:r>
            <a:r>
              <a:rPr lang="en-US" b="1"/>
              <a:t>decades later</a:t>
            </a:r>
            <a:r>
              <a:rPr lang="en-US"/>
              <a:t>. 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By the time we understood the danger, it was already load-bearing, in the walls of millions of buildings.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And you can't just rip it out.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[BEAT]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Removal aerosolizes the fibers — makes it worse. 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You need careful, coordinated remediation. 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Asbestos in your hospital? 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You may need to relocate entire departments. 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 b="1"/>
              <a:t>The remediation itself becomes the risk.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That's today's metaphor. 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32-bit time assumptions are the asbestos of the open source ecosystem. 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Load-bearing. Everywhere. 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Dangerous to remove carelessly. 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Requires coordination.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[beat]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Let's talk about how we got here.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600" b="1"/>
              <a:t>FACILITATOR NOTES</a:t>
            </a: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Timing:</a:t>
            </a:r>
            <a:r>
              <a:rPr lang="en-US"/>
              <a:t> 0:45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Purpose:</a:t>
            </a:r>
            <a:r>
              <a:rPr lang="en-US"/>
              <a:t> Establish the central metaphor for the session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Key beats: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Miracle material → delayed harm → load-bearing by the time we knew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Can't just rip it out — remediation itself is risky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32-bit time_t = asbestos of open source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Delivery notes: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 b="1"/>
              <a:t>[BEAT]</a:t>
            </a:r>
            <a:r>
              <a:rPr lang="en-US"/>
              <a:t> after "</a:t>
            </a:r>
            <a:r>
              <a:rPr lang="en-US" i="1"/>
              <a:t>you can't just rip it out</a:t>
            </a:r>
            <a:r>
              <a:rPr lang="en-US"/>
              <a:t>" — let it land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"</a:t>
            </a:r>
            <a:r>
              <a:rPr lang="en-US" i="1"/>
              <a:t>Load-bearing. Everywhere. Dangerous to remove carelessly.</a:t>
            </a:r>
            <a:r>
              <a:rPr lang="en-US"/>
              <a:t>" — slow, declarative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The pun in the title is intentional — if people groan, you're doing it right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Watch for: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Recognition vs. confusion — younger/non-Western audiences may not know asbestos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If faces look blank, add: "</a:t>
            </a:r>
            <a:r>
              <a:rPr lang="en-US" i="1"/>
              <a:t>If you haven't encountered asbestos — it's a building material that's now banned in most countries because it kills you slowly.</a:t>
            </a:r>
            <a:r>
              <a:rPr lang="en-US"/>
              <a:t>"</a:t>
            </a:r>
            <a:br>
              <a:rPr lang="en-US"/>
            </a:b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© 2026</a:t>
            </a:r>
            <a:r>
              <a:rPr lang="en-US" u="sng">
                <a:solidFill>
                  <a:schemeClr val="hlink"/>
                </a:solidFill>
                <a:hlinkClick r:id="rId3"/>
              </a:rPr>
              <a:t> Proper Tools</a:t>
            </a:r>
            <a:r>
              <a:rPr lang="en-US"/>
              <a:t>. Licensed under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CC BY 4.0</a:t>
            </a:r>
            <a:r>
              <a:rPr lang="en-US"/>
              <a:t>. Attribution required; commercial use permitted.</a:t>
            </a:r>
            <a:endParaRPr/>
          </a:p>
        </p:txBody>
      </p:sp>
      <p:sp>
        <p:nvSpPr>
          <p:cNvPr id="113" name="Google Shape;113;g3be14143e5e_0_40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3c5ea024d01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3c5ea024d01_0_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/>
              <a:t>Slide 20 — Satellite Assessment</a:t>
            </a: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i="1"/>
              <a:t>(~0:30 for BoF pacing)</a:t>
            </a:r>
            <a:endParaRPr i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⏱ START TIMER: 29:30</a:t>
            </a:r>
            <a:endParaRPr i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US"/>
              <a:t>Here's how I'd plot it.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US" b="1"/>
              <a:t>Impact: medium</a:t>
            </a:r>
            <a:r>
              <a:rPr lang="en-US"/>
              <a:t> — not Kerberos-level, but what depends on it is critical.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US" b="1"/>
              <a:t>Uncertainty: high</a:t>
            </a:r>
            <a:r>
              <a:rPr lang="en-US"/>
              <a:t> — who even knows what's in those chips?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US" b="1"/>
              <a:t>Difficulty: high</a:t>
            </a:r>
            <a:r>
              <a:rPr lang="en-US"/>
              <a:t> — there is no fix. None.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US" b="1"/>
              <a:t>Blast radius:</a:t>
            </a:r>
            <a:r>
              <a:rPr lang="en-US"/>
              <a:t> sector-wide.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US" b="1"/>
              <a:t>Badge: </a:t>
            </a:r>
            <a:r>
              <a:rPr lang="en-US"/>
              <a:t>⚠️⁉️⛔🏭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US"/>
              <a:t>This is where the Difficulty column breaks your brain. 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US"/>
              <a:t>No budget or coordination makes this tractable. 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US"/>
              <a:t>You can only plan around pending system failure.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US" i="1"/>
              <a:t>You might assess this differently, this is just an example.</a:t>
            </a:r>
            <a:endParaRPr i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/>
              <a:t>FACILITATOR NOTES</a:t>
            </a: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Timing:</a:t>
            </a:r>
            <a:r>
              <a:rPr lang="en-US"/>
              <a:t> 0:30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Purpose:</a:t>
            </a:r>
            <a:r>
              <a:rPr lang="en-US"/>
              <a:t> Demonstrate matrix applied to an intractable case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Key beats: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US" b="1"/>
              <a:t>Medium impact</a:t>
            </a:r>
            <a:r>
              <a:rPr lang="en-US"/>
              <a:t> (surprising) — it's bad, but scoped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US" b="1"/>
              <a:t>High uncertainty</a:t>
            </a:r>
            <a:r>
              <a:rPr lang="en-US"/>
              <a:t> — literal unknowns in silicon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US" b="1"/>
              <a:t>High difficulty</a:t>
            </a:r>
            <a:r>
              <a:rPr lang="en-US"/>
              <a:t> — no fix exists at any price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US"/>
              <a:t>"</a:t>
            </a:r>
            <a:r>
              <a:rPr lang="en-US" i="1"/>
              <a:t>Breaks your brain</a:t>
            </a:r>
            <a:r>
              <a:rPr lang="en-US"/>
              <a:t>" — names the emotional reality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Delivery notes: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"</a:t>
            </a:r>
            <a:r>
              <a:rPr lang="en-US" i="1"/>
              <a:t>There is no fix. None.</a:t>
            </a:r>
            <a:r>
              <a:rPr lang="en-US"/>
              <a:t>" — flat, final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"</a:t>
            </a:r>
            <a:r>
              <a:rPr lang="en-US" i="1"/>
              <a:t>Breaks your brain</a:t>
            </a:r>
            <a:r>
              <a:rPr lang="en-US"/>
              <a:t>" — slight pause, let it land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Don't ask for examples here — you already did on Slide 19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Watch for: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Quiet room — appropriate, this is heavy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Someone wanting to debate "medium impact" — "</a:t>
            </a:r>
            <a:r>
              <a:rPr lang="en-US" i="1"/>
              <a:t>Fair — depends what's downstream; that's the conversation</a:t>
            </a:r>
            <a:r>
              <a:rPr lang="en-US"/>
              <a:t>"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Ready to pivot to the Ascent — energy shift coming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© 2026</a:t>
            </a:r>
            <a:r>
              <a:rPr lang="en-US" u="sng">
                <a:solidFill>
                  <a:schemeClr val="hlink"/>
                </a:solidFill>
                <a:hlinkClick r:id="rId3"/>
              </a:rPr>
              <a:t> Proper Tools</a:t>
            </a:r>
            <a:r>
              <a:rPr lang="en-US"/>
              <a:t>. Licensed under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CC BY 4.0</a:t>
            </a:r>
            <a:r>
              <a:rPr lang="en-US"/>
              <a:t>. Attribution required; commercial use permitted.</a:t>
            </a:r>
            <a:endParaRPr b="1"/>
          </a:p>
        </p:txBody>
      </p:sp>
      <p:sp>
        <p:nvSpPr>
          <p:cNvPr id="346" name="Google Shape;346;g3c5ea024d01_0_6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3be14143e5e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3be14143e5e_0_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1"/>
              <a:t>SECTION 4 — THE ASCENT (20 minutes)</a:t>
            </a:r>
            <a:endParaRPr sz="2000" b="1"/>
          </a:p>
          <a:p>
            <a:pPr marL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-US" b="1"/>
              <a:t>Goal:</a:t>
            </a:r>
            <a:r>
              <a:rPr lang="en-US"/>
              <a:t>  Roll findings up into decision-grade signals. Bridge from technical reality to governance action.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/>
          </a:p>
          <a:p>
            <a:pPr marL="0" lvl="0" indent="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/>
              <a:t>Slide 21 — The Ascent</a:t>
            </a: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-US" i="1"/>
              <a:t>(~0:30 for BoF pacing)</a:t>
            </a:r>
            <a:endParaRPr i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>
                <a:latin typeface="Verdana"/>
                <a:ea typeface="Verdana"/>
                <a:cs typeface="Verdana"/>
                <a:sym typeface="Verdana"/>
              </a:rPr>
              <a:t>⏱ START TIMER: 30:00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Okay. We've been down the stack. Protocols, libraries, hardware in orbit.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We've got a framework. 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We've got three very different example exposures.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Now comes the hard part: what do you actually hand your minister?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Not the whole mess. 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Not fear. Not blame.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Clear decision support for next actions.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This is the Ascent.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Technical truth in, political signal out.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Let's roll it up.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600" b="1"/>
              <a:t>FACILITATOR NOTES</a:t>
            </a: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Timing:</a:t>
            </a:r>
            <a:r>
              <a:rPr lang="en-US"/>
              <a:t> 0:30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Purpose:</a:t>
            </a:r>
            <a:r>
              <a:rPr lang="en-US"/>
              <a:t> Pivot from technical descent to governance framing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Key beats:</a:t>
            </a:r>
            <a:endParaRPr b="1"/>
          </a:p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Recap the journey (stack, framework, three examples)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Name the challenge: minister needs signal, not noise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"</a:t>
            </a:r>
            <a:r>
              <a:rPr lang="en-US" i="1"/>
              <a:t>Technical truth in, political signal out</a:t>
            </a:r>
            <a:r>
              <a:rPr lang="en-US"/>
              <a:t>" — the throughline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Delivery notes:</a:t>
            </a:r>
            <a:endParaRPr b="1"/>
          </a:p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-"/>
            </a:pPr>
            <a:r>
              <a:rPr lang="en-US" i="1"/>
              <a:t>"Not the whole mess. Not fear. Not blame." </a:t>
            </a:r>
            <a:r>
              <a:rPr lang="en-US"/>
              <a:t>— rhythmic triplet, land each beat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 i="1"/>
              <a:t>"This is the Ascent"</a:t>
            </a:r>
            <a:r>
              <a:rPr lang="en-US"/>
              <a:t> — slight pause, marks the turn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Energy shift here: you're climbing out into the light, not going deeper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 i="1"/>
              <a:t>"Let's roll it up" </a:t>
            </a:r>
            <a:r>
              <a:rPr lang="en-US"/>
              <a:t>— forward momentum, invites what's next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Watch for:</a:t>
            </a:r>
            <a:endParaRPr b="1"/>
          </a:p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Room energy should lift slightly — you're heading toward resolution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Anyone looking fatigued — this is the home stretch, pace accordingly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 i="1"/>
              <a:t>If you're running long, this slide can be compressed to 15 seconds</a:t>
            </a:r>
            <a:endParaRPr i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r>
              <a:rPr lang="en-US"/>
              <a:t>© 2026</a:t>
            </a:r>
            <a:r>
              <a:rPr lang="en-US" u="sng">
                <a:solidFill>
                  <a:schemeClr val="hlink"/>
                </a:solidFill>
                <a:hlinkClick r:id="rId3"/>
              </a:rPr>
              <a:t> Proper Tools</a:t>
            </a:r>
            <a:r>
              <a:rPr lang="en-US"/>
              <a:t>. Licensed under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CC BY 4.0</a:t>
            </a:r>
            <a:r>
              <a:rPr lang="en-US"/>
              <a:t>. Attribution required; commercial use permitted.</a:t>
            </a:r>
            <a:endParaRPr/>
          </a:p>
        </p:txBody>
      </p:sp>
      <p:sp>
        <p:nvSpPr>
          <p:cNvPr id="366" name="Google Shape;366;g3be14143e5e_0_9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3be14143e5e_0_6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3be14143e5e_0_6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/>
              <a:t>Slide 22 — Epochalypse Decision Grinder</a:t>
            </a: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-US" i="1"/>
              <a:t>(~0:30 for BoF pacing)</a:t>
            </a:r>
            <a:endParaRPr i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>
                <a:latin typeface="Verdana"/>
                <a:ea typeface="Verdana"/>
                <a:cs typeface="Verdana"/>
                <a:sym typeface="Verdana"/>
              </a:rPr>
              <a:t>⏱ START TIMER: 30:30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So here's the problem.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Kerberos: 💥⁉️🛠️🌍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glibc: 💥✅⛔🏭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Satellites: ⚠️⁉️⛔🏭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Three completely different failure modes. 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Three different timelines. 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Three different owners.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And the minister is standing there holding an apple and (maybe) an AI orange, asking: "</a:t>
            </a:r>
            <a:r>
              <a:rPr lang="en-US" i="1"/>
              <a:t>Which one do I worry about first?"</a:t>
            </a:r>
            <a:endParaRPr i="1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This is the rollup problem. 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How do you grind these down into something politically actionable?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600" b="1"/>
              <a:t>FACILITATOR NOTES</a:t>
            </a: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Timing:</a:t>
            </a:r>
            <a:r>
              <a:rPr lang="en-US"/>
              <a:t> 0:30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Purpose:</a:t>
            </a:r>
            <a:r>
              <a:rPr lang="en-US"/>
              <a:t> Name the aggregation challenge; set up ministerial framing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Key beats:</a:t>
            </a:r>
            <a:endParaRPr b="1"/>
          </a:p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Three badges side by side — visual comparison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"</a:t>
            </a:r>
            <a:r>
              <a:rPr lang="en-US" i="1"/>
              <a:t>Apple and an AI orange</a:t>
            </a:r>
            <a:r>
              <a:rPr lang="en-US"/>
              <a:t>" — the minister's dilemma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 i="1"/>
              <a:t>"Rollup problem"</a:t>
            </a:r>
            <a:r>
              <a:rPr lang="en-US"/>
              <a:t> — gives it a name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 b="1"/>
              <a:t>Question is rhetorical — you're about to answer it</a:t>
            </a:r>
            <a:endParaRPr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Delivery notes:</a:t>
            </a:r>
            <a:endParaRPr b="1"/>
          </a:p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Read the three badges quickly — don't re-explain, just list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 i="1"/>
              <a:t>"Three different failure modes. Three different timelines. Three different owners."</a:t>
            </a:r>
            <a:r>
              <a:rPr lang="en-US"/>
              <a:t> — rhythmic, builds pressure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 i="1"/>
              <a:t>"Apple and an AI orange" </a:t>
            </a:r>
            <a:r>
              <a:rPr lang="en-US"/>
              <a:t>— gesture to slide if the visual shows this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 i="1"/>
              <a:t>"How do you grind these down" </a:t>
            </a:r>
            <a:r>
              <a:rPr lang="en-US"/>
              <a:t>— let the question hang for a beat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Watch for:</a:t>
            </a:r>
            <a:endParaRPr b="1"/>
          </a:p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Wry smiles at "apple and orange" — the absurdity is landing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Policy folks leaning in — this is their world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 i="1"/>
              <a:t>Ready to move — this slide sets up, the next slides deliver</a:t>
            </a:r>
            <a:endParaRPr i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© 2026</a:t>
            </a:r>
            <a:r>
              <a:rPr lang="en-US" u="sng">
                <a:solidFill>
                  <a:schemeClr val="hlink"/>
                </a:solidFill>
                <a:hlinkClick r:id="rId3"/>
              </a:rPr>
              <a:t> Proper Tools</a:t>
            </a:r>
            <a:r>
              <a:rPr lang="en-US"/>
              <a:t>. Licensed under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CC BY 4.0</a:t>
            </a:r>
            <a:r>
              <a:rPr lang="en-US"/>
              <a:t>. Attribution required; commercial use permitted.</a:t>
            </a:r>
            <a:endParaRPr/>
          </a:p>
        </p:txBody>
      </p:sp>
      <p:sp>
        <p:nvSpPr>
          <p:cNvPr id="377" name="Google Shape;377;g3be14143e5e_0_67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3be14143e5e_0_5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3be14143e5e_0_5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/>
              <a:t>Slide 23 — What Can a Minister Actually Do?</a:t>
            </a: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-US" i="1"/>
              <a:t>(~1:30 for BoF pacing)</a:t>
            </a:r>
            <a:endParaRPr i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>
                <a:latin typeface="Verdana"/>
                <a:ea typeface="Verdana"/>
                <a:cs typeface="Verdana"/>
                <a:sym typeface="Verdana"/>
              </a:rPr>
              <a:t>⏱ START TIMER: 31:00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Before we talk about what the minister needs to know, let's talk about what they can actually do.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If all we hand them is panic, they'll reach for panic tools. 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We don't want that.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Good news: almost everything useful lives far away from individual citizens.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Let me walk through the options.</a:t>
            </a:r>
            <a:br>
              <a:rPr lang="en-US"/>
            </a:b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 b="1"/>
              <a:t>Transparency:</a:t>
            </a:r>
            <a:r>
              <a:rPr lang="en-US"/>
              <a:t> Disclosure requirements — not "you must fix this," just "have you looked, and what did you find?" </a:t>
            </a:r>
            <a:endParaRPr/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Same model as climate risk disclosure. </a:t>
            </a:r>
            <a:endParaRPr/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The state learns about systems, not people. </a:t>
            </a:r>
            <a:endParaRPr/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Consumer labeling — </a:t>
            </a:r>
            <a:r>
              <a:rPr lang="en-US" i="1"/>
              <a:t>"supported until 2035," "not tested for rollover." </a:t>
            </a:r>
            <a:endParaRPr i="1"/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Information, not bans.</a:t>
            </a:r>
            <a:br>
              <a:rPr lang="en-US"/>
            </a:b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 b="1"/>
              <a:t>Market shaping:</a:t>
            </a:r>
            <a:r>
              <a:rPr lang="en-US"/>
              <a:t> Procurement standards — governments buy a lot. </a:t>
            </a:r>
            <a:endParaRPr/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 i="1"/>
              <a:t>"Want to sell to the NHS or the railways? Show us your timestamp audit."</a:t>
            </a:r>
            <a:endParaRPr i="1"/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That's market pressure, not regulation.</a:t>
            </a:r>
            <a:endParaRPr/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Liability safe harbors — "disclose in good faith by 2030, get legal protection." </a:t>
            </a:r>
            <a:endParaRPr/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Unlocks honesty instead of concealment.</a:t>
            </a:r>
            <a:br>
              <a:rPr lang="en-US"/>
            </a:b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 b="1"/>
              <a:t>Stewardship:</a:t>
            </a:r>
            <a:r>
              <a:rPr lang="en-US"/>
              <a:t> Funding the commons — pay for maintainer time, tooling, coordination. </a:t>
            </a:r>
            <a:endParaRPr/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Sovereign Tech Fund model. </a:t>
            </a:r>
            <a:endParaRPr/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Zero civil liberties impact. </a:t>
            </a:r>
            <a:endParaRPr/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Standards and coordination — soft power, shared language, no mandates. </a:t>
            </a:r>
            <a:endParaRPr/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Code and build escrow for publicly-funded systems — so when vendors disappear, remediation is still possible.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[gesture to right column]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What's NOT on this list: </a:t>
            </a:r>
            <a:endParaRPr/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mass surveillance, </a:t>
            </a:r>
            <a:endParaRPr/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codebase inspection, </a:t>
            </a:r>
            <a:endParaRPr/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backdoors, </a:t>
            </a:r>
            <a:endParaRPr/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criminal penalties for developers, </a:t>
            </a:r>
            <a:endParaRPr/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telling citizens what software to run. 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 b="1"/>
              <a:t>None of that is necessary.</a:t>
            </a:r>
            <a:endParaRPr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[BEAT]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This is a map of proportionate levers that preserve civil liberties.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Notice: none of these require knowing </a:t>
            </a:r>
            <a:r>
              <a:rPr lang="en-US" i="1"/>
              <a:t>who</a:t>
            </a:r>
            <a:r>
              <a:rPr lang="en-US"/>
              <a:t> uses a system — only </a:t>
            </a:r>
            <a:r>
              <a:rPr lang="en-US" i="1"/>
              <a:t>whether</a:t>
            </a:r>
            <a:r>
              <a:rPr lang="en-US"/>
              <a:t> the system exists and how long it's expected to live.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A minister with this toolkit needs to answer five questions…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600" b="1"/>
              <a:t>FACILITATOR NOTES</a:t>
            </a: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Timing:</a:t>
            </a:r>
            <a:r>
              <a:rPr lang="en-US"/>
              <a:t> 1:30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Purpose:</a:t>
            </a:r>
            <a:r>
              <a:rPr lang="en-US"/>
              <a:t> Frame the policy space; reassure the room that governance doesn't require authoritarianism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Key beats:</a:t>
            </a:r>
            <a:endParaRPr b="1"/>
          </a:p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-"/>
            </a:pPr>
            <a:r>
              <a:rPr lang="en-US" i="1"/>
              <a:t>"Panic in, panic tools out"</a:t>
            </a:r>
            <a:r>
              <a:rPr lang="en-US"/>
              <a:t> — the risk we're designing around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Three categories: Transparency, Market shaping, Stewardship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The "</a:t>
            </a:r>
            <a:r>
              <a:rPr lang="en-US" i="1"/>
              <a:t>What This Is NOT"</a:t>
            </a:r>
            <a:r>
              <a:rPr lang="en-US"/>
              <a:t> column does important political work — </a:t>
            </a:r>
            <a:r>
              <a:rPr lang="en-US" b="1"/>
              <a:t>name it explicitly</a:t>
            </a:r>
            <a:endParaRPr b="1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"</a:t>
            </a:r>
            <a:r>
              <a:rPr lang="en-US" i="1"/>
              <a:t>Who vs. whether</a:t>
            </a:r>
            <a:r>
              <a:rPr lang="en-US"/>
              <a:t>" distinction — privacy-preserving framing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Delivery notes:</a:t>
            </a:r>
            <a:endParaRPr b="1"/>
          </a:p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Walk through the three categories using the slide structure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Gesture to right column on </a:t>
            </a:r>
            <a:r>
              <a:rPr lang="en-US" i="1"/>
              <a:t>"What's NOT on this list"</a:t>
            </a:r>
            <a:endParaRPr i="1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 i="1"/>
              <a:t>"None of that is necessary" </a:t>
            </a:r>
            <a:r>
              <a:rPr lang="en-US"/>
              <a:t>— firm, clear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 i="1"/>
              <a:t>"Five questions"</a:t>
            </a:r>
            <a:r>
              <a:rPr lang="en-US"/>
              <a:t> — sets up the next slide, creates anticipation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Watch for:</a:t>
            </a:r>
            <a:endParaRPr b="1"/>
          </a:p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Policy folks nodding — this is their language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FOSS folks relaxing — they were worried about Big Brother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CRA-aware folks catching </a:t>
            </a:r>
            <a:r>
              <a:rPr lang="en-US" i="1"/>
              <a:t>"Code &amp; Build Escrow" </a:t>
            </a:r>
            <a:endParaRPr i="1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Someone wanting to debate a specific lever —</a:t>
            </a:r>
            <a:r>
              <a:rPr lang="en-US" i="1"/>
              <a:t> "Great topic for discussion, let's get through the framework first"</a:t>
            </a:r>
            <a:endParaRPr i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© 2026</a:t>
            </a:r>
            <a:r>
              <a:rPr lang="en-US" u="sng">
                <a:solidFill>
                  <a:schemeClr val="hlink"/>
                </a:solidFill>
                <a:hlinkClick r:id="rId3"/>
              </a:rPr>
              <a:t> Proper Tools</a:t>
            </a:r>
            <a:r>
              <a:rPr lang="en-US"/>
              <a:t>. Licensed under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CC BY 4.0</a:t>
            </a:r>
            <a:r>
              <a:rPr lang="en-US"/>
              <a:t>. Attribution required; commercial use permitted.</a:t>
            </a:r>
            <a:endParaRPr/>
          </a:p>
        </p:txBody>
      </p:sp>
      <p:sp>
        <p:nvSpPr>
          <p:cNvPr id="392" name="Google Shape;392;g3be14143e5e_0_58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be14143e5e_0_6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3be14143e5e_0_6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/>
              <a:t>Slide 24 — Minister's Five Key Questions</a:t>
            </a: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-US" i="1"/>
              <a:t>(~1:30 for BoF pacing)</a:t>
            </a:r>
            <a:endParaRPr i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>
                <a:latin typeface="Verdana"/>
                <a:ea typeface="Verdana"/>
                <a:cs typeface="Verdana"/>
                <a:sym typeface="Verdana"/>
              </a:rPr>
              <a:t>⏱ START TIMER: 32:30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Complexity collapses upward into five questions. 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This is the altitude ministers operate at.</a:t>
            </a:r>
            <a:br>
              <a:rPr lang="en-US"/>
            </a:b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 b="1"/>
              <a:t>One: Escalate or contain?</a:t>
            </a:r>
            <a:r>
              <a:rPr lang="en-US"/>
              <a:t> </a:t>
            </a:r>
            <a:endParaRPr/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Does this stay in my portfolio, or does it touch other ministers' turf — energy, health, finance, defense?</a:t>
            </a:r>
            <a:br>
              <a:rPr lang="en-US"/>
            </a:b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 b="1"/>
              <a:t>Two: How much time do I actually have?</a:t>
            </a:r>
            <a:endParaRPr/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Not "when is the epoch?" but "when does my decision window close?" </a:t>
            </a:r>
            <a:endParaRPr/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If remediation takes eight years and rollover is in twelve, the real deadline is four years from now.</a:t>
            </a:r>
            <a:br>
              <a:rPr lang="en-US"/>
            </a:b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 b="1"/>
              <a:t>Three: Cost of action versus inaction?</a:t>
            </a:r>
            <a:endParaRPr/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What's the budget to fix this? </a:t>
            </a:r>
            <a:endParaRPr/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What's the cost if we don't? </a:t>
            </a:r>
            <a:endParaRPr/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What failure scenario do I have to defend against?</a:t>
            </a:r>
            <a:br>
              <a:rPr lang="en-US"/>
            </a:b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 b="1"/>
              <a:t>Four: Alone or coordinated?</a:t>
            </a:r>
            <a:r>
              <a:rPr lang="en-US"/>
              <a:t> </a:t>
            </a:r>
            <a:endParaRPr/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Can we fix this ourselves, or do we need vendors, regulators, international bodies, people in this room?</a:t>
            </a:r>
            <a:br>
              <a:rPr lang="en-US"/>
            </a:b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 b="1"/>
              <a:t>Five: What do we tell the public?</a:t>
            </a:r>
            <a:r>
              <a:rPr lang="en-US"/>
              <a:t> </a:t>
            </a:r>
            <a:endParaRPr/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If a journalist calls tomorrow, is our current posture defensible? </a:t>
            </a:r>
            <a:endParaRPr/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What would make it defensible?</a:t>
            </a:r>
            <a:br>
              <a:rPr lang="en-US"/>
            </a:b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These are the questions your one-pager has to answer. Not 400 matrices — these five things.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So: you've got a pile of assessments. 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How do you roll them up to answer these questions?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600" b="1"/>
              <a:t>FACILITATOR NOTES</a:t>
            </a: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Timing:</a:t>
            </a:r>
            <a:r>
              <a:rPr lang="en-US"/>
              <a:t> 1:30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Purpose:</a:t>
            </a:r>
            <a:r>
              <a:rPr lang="en-US"/>
              <a:t> Translate technical findings into governance decision points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Key beats:</a:t>
            </a:r>
            <a:endParaRPr b="1"/>
          </a:p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Five questions = minister's operating altitude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Question 2 (time) is the key reframe — </a:t>
            </a:r>
            <a:r>
              <a:rPr lang="en-US" b="1"/>
              <a:t>deadline ≠ rollover date</a:t>
            </a:r>
            <a:endParaRPr b="1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Question 5 (public) is the </a:t>
            </a:r>
            <a:r>
              <a:rPr lang="en-US" b="1"/>
              <a:t>public accountability test</a:t>
            </a:r>
            <a:endParaRPr b="1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 i="1"/>
              <a:t>"Not 400 matrices — these five things"</a:t>
            </a:r>
            <a:r>
              <a:rPr lang="en-US"/>
              <a:t> — </a:t>
            </a:r>
            <a:r>
              <a:rPr lang="en-US" b="1"/>
              <a:t>compression is the point</a:t>
            </a:r>
            <a:endParaRPr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Delivery notes:</a:t>
            </a:r>
            <a:endParaRPr b="1"/>
          </a:p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Number each question clearly — hold up fingers if it helps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Question 2: slow down on </a:t>
            </a:r>
            <a:r>
              <a:rPr lang="en-US" i="1"/>
              <a:t>"the real deadline is four years from now"</a:t>
            </a:r>
            <a:r>
              <a:rPr lang="en-US"/>
              <a:t> — this is often an aha moment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Question 5: </a:t>
            </a:r>
            <a:r>
              <a:rPr lang="en-US" i="1"/>
              <a:t>"journalist calls tomorrow"</a:t>
            </a:r>
            <a:r>
              <a:rPr lang="en-US"/>
              <a:t> — make it visceral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 b="1"/>
              <a:t>Final line transitions to discussion — energy should shift to the room</a:t>
            </a:r>
            <a:endParaRPr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Watch for:</a:t>
            </a:r>
            <a:endParaRPr b="1"/>
          </a:p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Policy folks writing these down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Technical folks seeing this problem space differently — </a:t>
            </a:r>
            <a:r>
              <a:rPr lang="en-US" i="1"/>
              <a:t>"Aha, this is what it's for!"</a:t>
            </a:r>
            <a:endParaRPr i="1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Question 2 may produce alarm or expressions of confusion, this is okay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 b="1"/>
              <a:t>Ready to open discussion — next slide is the rollup prompts</a:t>
            </a:r>
            <a:endParaRPr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© 2026</a:t>
            </a:r>
            <a:r>
              <a:rPr lang="en-US" u="sng">
                <a:solidFill>
                  <a:schemeClr val="hlink"/>
                </a:solidFill>
                <a:hlinkClick r:id="rId3"/>
              </a:rPr>
              <a:t> Proper Tools</a:t>
            </a:r>
            <a:r>
              <a:rPr lang="en-US"/>
              <a:t>. Licensed under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CC BY 4.0</a:t>
            </a:r>
            <a:r>
              <a:rPr lang="en-US"/>
              <a:t>. Attribution required; commercial use permitted.</a:t>
            </a:r>
            <a:endParaRPr/>
          </a:p>
        </p:txBody>
      </p:sp>
      <p:sp>
        <p:nvSpPr>
          <p:cNvPr id="405" name="Google Shape;405;g3be14143e5e_0_6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93010fb3fd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393010fb3fd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/>
              <a:t>Slide 25 — How do we roll this up?</a:t>
            </a: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1600" b="1"/>
              <a:t>Aim for an 8-10 minute facilitated room discussion</a:t>
            </a: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-US" i="1"/>
              <a:t>(~0:30 setup + 8-10 min discussion)</a:t>
            </a:r>
            <a:endParaRPr i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>
                <a:latin typeface="Verdana"/>
                <a:ea typeface="Verdana"/>
                <a:cs typeface="Verdana"/>
                <a:sym typeface="Verdana"/>
              </a:rPr>
              <a:t>⏱ START TIMER: 34:00</a:t>
            </a:r>
            <a:br>
              <a:rPr lang="en-US" b="1">
                <a:latin typeface="Verdana"/>
                <a:ea typeface="Verdana"/>
                <a:cs typeface="Verdana"/>
                <a:sym typeface="Verdana"/>
              </a:rPr>
            </a:br>
            <a:r>
              <a:rPr lang="en-US" b="1">
                <a:latin typeface="Verdana"/>
                <a:ea typeface="Verdana"/>
                <a:cs typeface="Verdana"/>
                <a:sym typeface="Verdana"/>
              </a:rPr>
              <a:t>⏱ STOP TIMER: 44:00</a:t>
            </a:r>
            <a:endParaRPr b="1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So — you've got your pile of assessments. Kerberos, glibc, satellites, and a hundred others.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How do you roll them up to answer the minister's five questions?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[gesture to slide prompts]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Where do you get stuck?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Slide prompts (visible to room):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How do you aggregate across systems?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What do you do with low-confidence findings?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How do you meaningfully communicate blast radius to non-technical decision-makers?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What information do you still need that you can't get alone?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What would make your current posture defensible?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/>
              <a:t>FACILITATOR NOTES</a:t>
            </a: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Timing:</a:t>
            </a:r>
            <a:r>
              <a:rPr lang="en-US"/>
              <a:t> 0:30 setup, then 8-10 minutes open discussion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Purpose:</a:t>
            </a:r>
            <a:r>
              <a:rPr lang="en-US"/>
              <a:t> Discussion — surface the rollup challenges; let the room work on the governance translation problem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Key beats:</a:t>
            </a:r>
            <a:endParaRPr b="1"/>
          </a:p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This is the second major discussion — protect the time — use your phone or an egg timer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The prompts are on the slide; you don't need to read them all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 i="1"/>
              <a:t>"Where do you get stuck?" </a:t>
            </a:r>
            <a:r>
              <a:rPr lang="en-US"/>
              <a:t>is your opening — then let the room run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Delivery notes:</a:t>
            </a:r>
            <a:endParaRPr b="1"/>
          </a:p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Gesture to the slide — let them read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 i="1"/>
              <a:t>"Where do you get stuck?" </a:t>
            </a:r>
            <a:r>
              <a:rPr lang="en-US"/>
              <a:t>— then wait; silence is okay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If no one bites after 10 seconds, pick someone: </a:t>
            </a:r>
            <a:r>
              <a:rPr lang="en-US" i="1"/>
              <a:t>"You've been nodding — what's your slice of this?"</a:t>
            </a:r>
            <a:endParaRPr i="1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 b="1"/>
              <a:t>Keep energy focused on practical rollup, not re-litigating technical details</a:t>
            </a:r>
            <a:endParaRPr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Watch for:</a:t>
            </a:r>
            <a:endParaRPr b="1"/>
          </a:p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Discussion going abstract — ground it:</a:t>
            </a:r>
            <a:r>
              <a:rPr lang="en-US" i="1"/>
              <a:t> "Give me a concrete example</a:t>
            </a:r>
            <a:endParaRPr i="1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One voice dominating — </a:t>
            </a:r>
            <a:r>
              <a:rPr lang="en-US" i="1"/>
              <a:t>"Who's seeing this differently?"</a:t>
            </a:r>
            <a:endParaRPr i="1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 b="1"/>
              <a:t>Time check </a:t>
            </a:r>
            <a:r>
              <a:rPr lang="en-US"/>
              <a:t>— protect at least 8 minutes for this; it's where synthesis happens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© 2026</a:t>
            </a:r>
            <a:r>
              <a:rPr lang="en-US" u="sng">
                <a:solidFill>
                  <a:schemeClr val="hlink"/>
                </a:solidFill>
                <a:hlinkClick r:id="rId3"/>
              </a:rPr>
              <a:t> Proper Tools</a:t>
            </a:r>
            <a:r>
              <a:rPr lang="en-US"/>
              <a:t>. Licensed under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CC BY 4.0</a:t>
            </a:r>
            <a:r>
              <a:rPr lang="en-US"/>
              <a:t>. Attribution required; commercial use permitted.</a:t>
            </a:r>
            <a:endParaRPr b="1"/>
          </a:p>
        </p:txBody>
      </p:sp>
      <p:sp>
        <p:nvSpPr>
          <p:cNvPr id="417" name="Google Shape;417;g393010fb3fd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93010fb3fd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393010fb3fd_0_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/>
              <a:t>Slide 26 — Follow-Up Prompts</a:t>
            </a: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1600" b="1"/>
              <a:t>Aim for an 8-10 minute facilitated room discussion</a:t>
            </a: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-US" i="1"/>
              <a:t>(Follow-Up Prompts </a:t>
            </a:r>
            <a:r>
              <a:rPr lang="en-US"/>
              <a:t>— </a:t>
            </a:r>
            <a:r>
              <a:rPr lang="en-US" i="1"/>
              <a:t>hidden / presenter view only)</a:t>
            </a:r>
            <a:endParaRPr i="1"/>
          </a:p>
          <a:p>
            <a:pPr marL="0" lvl="0" indent="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-US" i="1"/>
              <a:t>(~0:30 setup + 8-10 min discussion)</a:t>
            </a:r>
            <a:endParaRPr i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>
                <a:latin typeface="Verdana"/>
                <a:ea typeface="Verdana"/>
                <a:cs typeface="Verdana"/>
                <a:sym typeface="Verdana"/>
              </a:rPr>
              <a:t>⏱ START TIMER: 34:00</a:t>
            </a:r>
            <a:br>
              <a:rPr lang="en-US" b="1">
                <a:latin typeface="Verdana"/>
                <a:ea typeface="Verdana"/>
                <a:cs typeface="Verdana"/>
                <a:sym typeface="Verdana"/>
              </a:rPr>
            </a:br>
            <a:r>
              <a:rPr lang="en-US" b="1">
                <a:latin typeface="Verdana"/>
                <a:ea typeface="Verdana"/>
                <a:cs typeface="Verdana"/>
                <a:sym typeface="Verdana"/>
              </a:rPr>
              <a:t>⏱ STOP TIMER: 44:00</a:t>
            </a:r>
            <a:endParaRPr i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 b="1"/>
              <a:t>Stuck on aggregation →</a:t>
            </a:r>
            <a:r>
              <a:rPr lang="en-US"/>
              <a:t> "Do you count red-zone items? Report worst case? Build a heat map?"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 b="1"/>
              <a:t>Stuck on uncertainty →</a:t>
            </a:r>
            <a:r>
              <a:rPr lang="en-US"/>
              <a:t> "Do low-confidence findings go in the report or not? How do you flag them?"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 b="1"/>
              <a:t>Too technical →</a:t>
            </a:r>
            <a:r>
              <a:rPr lang="en-US"/>
              <a:t> "How do you explain blast radius to someone who doesn't think in dependency graphs?"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 b="1"/>
              <a:t>Too abstract →</a:t>
            </a:r>
            <a:r>
              <a:rPr lang="en-US"/>
              <a:t> "Give me a concrete example — what would you actually write in that one-pager?"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 b="1"/>
              <a:t>Missing coordination →</a:t>
            </a:r>
            <a:r>
              <a:rPr lang="en-US"/>
              <a:t> "What information do you need that you can't get from your own organization?"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 b="1"/>
              <a:t>Premature closure →</a:t>
            </a:r>
            <a:r>
              <a:rPr lang="en-US"/>
              <a:t> "What would make that answer defensible if a journalist called tomorrow?"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 b="1"/>
              <a:t>One voice dominating →</a:t>
            </a:r>
            <a:r>
              <a:rPr lang="en-US"/>
              <a:t> "Who's seeing this differently?"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 b="1"/>
              <a:t>Energy flagging →</a:t>
            </a:r>
            <a:r>
              <a:rPr lang="en-US"/>
              <a:t> "Let's make it concrete: you've got 60 seconds with the minister in an elevator. What do you say?"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/>
              <a:t>FACILITATOR NOTES</a:t>
            </a: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Timing:</a:t>
            </a:r>
            <a:r>
              <a:rPr lang="en-US"/>
              <a:t> N/A — steering prompts, not a script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Purpose:</a:t>
            </a:r>
            <a:r>
              <a:rPr lang="en-US"/>
              <a:t> Facilitation tool — redirect discussion when it stalls or drifts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Key beats:</a:t>
            </a:r>
            <a:endParaRPr b="1"/>
          </a:p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Match the prompt to the problem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Don't use unless needed — the room may carry itself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"</a:t>
            </a:r>
            <a:r>
              <a:rPr lang="en-US" i="1"/>
              <a:t>Who's seeing this differently?</a:t>
            </a:r>
            <a:r>
              <a:rPr lang="en-US"/>
              <a:t>" is your most versatile redirect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Delivery notes:</a:t>
            </a:r>
            <a:endParaRPr b="1"/>
          </a:p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These are questions, not lectures — ask and step back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If you use one, wait for response before stacking another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You can paraphrase; these are guides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Watch for:</a:t>
            </a:r>
            <a:endParaRPr b="1"/>
          </a:p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Discussion running hot — </a:t>
            </a:r>
            <a:r>
              <a:rPr lang="en-US" i="1"/>
              <a:t>don't interrupt</a:t>
            </a:r>
            <a:endParaRPr i="1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Clock — </a:t>
            </a:r>
            <a:r>
              <a:rPr lang="en-US" i="1"/>
              <a:t>you need time for synthesis and close</a:t>
            </a:r>
            <a:endParaRPr i="1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 b="1"/>
              <a:t>Natural transition:</a:t>
            </a:r>
            <a:r>
              <a:rPr lang="en-US"/>
              <a:t> </a:t>
            </a:r>
            <a:r>
              <a:rPr lang="en-US" i="1"/>
              <a:t>someone says something that connects to "what did we surface" — pivot to Slide 27</a:t>
            </a:r>
            <a:endParaRPr i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Transition to Slide 27:</a:t>
            </a:r>
            <a:r>
              <a:rPr lang="en-US"/>
              <a:t> </a:t>
            </a:r>
            <a:r>
              <a:rPr lang="en-US" i="1"/>
              <a:t>"Okay — let me reflect back what I heard."</a:t>
            </a:r>
            <a:endParaRPr i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© 2026</a:t>
            </a:r>
            <a:r>
              <a:rPr lang="en-US" u="sng">
                <a:solidFill>
                  <a:schemeClr val="hlink"/>
                </a:solidFill>
                <a:hlinkClick r:id="rId3"/>
              </a:rPr>
              <a:t> Proper Tools</a:t>
            </a:r>
            <a:r>
              <a:rPr lang="en-US"/>
              <a:t>. Licensed under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CC BY 4.0</a:t>
            </a:r>
            <a:r>
              <a:rPr lang="en-US"/>
              <a:t>. Attribution required; commercial use permitted.</a:t>
            </a:r>
            <a:endParaRPr/>
          </a:p>
        </p:txBody>
      </p:sp>
      <p:sp>
        <p:nvSpPr>
          <p:cNvPr id="428" name="Google Shape;428;g393010fb3fd_0_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393010fb3fd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393010fb3fd_0_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/>
              <a:t>Slide 27 — What did we surface?</a:t>
            </a: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1600" b="1"/>
              <a:t>Aim for a 2-3 minute facilitated room discussion</a:t>
            </a: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i="1"/>
              <a:t>(~0:30 setup, then open discussion)</a:t>
            </a:r>
            <a:endParaRPr i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>
                <a:latin typeface="Verdana"/>
                <a:ea typeface="Verdana"/>
                <a:cs typeface="Verdana"/>
                <a:sym typeface="Verdana"/>
              </a:rPr>
              <a:t>⏱ START TIMER: 44:00</a:t>
            </a:r>
            <a:br>
              <a:rPr lang="en-US" b="1">
                <a:latin typeface="Verdana"/>
                <a:ea typeface="Verdana"/>
                <a:cs typeface="Verdana"/>
                <a:sym typeface="Verdana"/>
              </a:rPr>
            </a:br>
            <a:r>
              <a:rPr lang="en-US" b="1">
                <a:latin typeface="Verdana"/>
                <a:ea typeface="Verdana"/>
                <a:cs typeface="Verdana"/>
                <a:sym typeface="Verdana"/>
              </a:rPr>
              <a:t>⏱ STOP TIMER: 47:00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Okay. Let me reflect back what I heard.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 b="1"/>
              <a:t>Tooling gaps:</a:t>
            </a:r>
            <a:r>
              <a:rPr lang="en-US"/>
              <a:t> [name 2-3 that surfaced]</a:t>
            </a:r>
            <a:endParaRPr/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-US" i="1"/>
              <a:t>Fallback examples: </a:t>
            </a:r>
            <a:endParaRPr i="1"/>
          </a:p>
          <a:p>
            <a: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romanLcPeriod"/>
            </a:pPr>
            <a:r>
              <a:rPr lang="en-US" i="1"/>
              <a:t>No scalable way to test past TLS. </a:t>
            </a:r>
            <a:endParaRPr i="1"/>
          </a:p>
          <a:p>
            <a: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romanLcPeriod"/>
            </a:pPr>
            <a:r>
              <a:rPr lang="en-US" i="1"/>
              <a:t>No lint rules for time assumptions. </a:t>
            </a:r>
            <a:endParaRPr i="1"/>
          </a:p>
          <a:p>
            <a: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romanLcPeriod"/>
            </a:pPr>
            <a:r>
              <a:rPr lang="en-US" i="1"/>
              <a:t>No inventory tooling that works across ecosystems.</a:t>
            </a:r>
            <a:endParaRPr i="1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 b="1"/>
              <a:t>Coordination gaps:</a:t>
            </a:r>
            <a:r>
              <a:rPr lang="en-US"/>
              <a:t> [name 2-3 that surfaced]</a:t>
            </a:r>
            <a:endParaRPr/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-US" i="1"/>
              <a:t>Fallback examples: </a:t>
            </a:r>
            <a:endParaRPr i="1"/>
          </a:p>
          <a:p>
            <a: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romanLcPeriod"/>
            </a:pPr>
            <a:r>
              <a:rPr lang="en-US" i="1"/>
              <a:t>Nobody knows what other distros are doing.</a:t>
            </a:r>
            <a:endParaRPr i="1"/>
          </a:p>
          <a:p>
            <a: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romanLcPeriod"/>
            </a:pPr>
            <a:r>
              <a:rPr lang="en-US" i="1"/>
              <a:t>Vendor dependencies with no contact. </a:t>
            </a:r>
            <a:endParaRPr i="1"/>
          </a:p>
          <a:p>
            <a: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romanLcPeriod"/>
            </a:pPr>
            <a:r>
              <a:rPr lang="en-US" i="1"/>
              <a:t>No home for cross-sector coordination.</a:t>
            </a:r>
            <a:endParaRPr i="1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 b="1"/>
              <a:t>Hot zones:</a:t>
            </a:r>
            <a:r>
              <a:rPr lang="en-US"/>
              <a:t> [specific areas that got energy]</a:t>
            </a:r>
            <a:endParaRPr/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 i="1"/>
              <a:t>Fallback examples: </a:t>
            </a:r>
            <a:endParaRPr i="1"/>
          </a:p>
          <a:p>
            <a: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romanLcPeriod"/>
            </a:pPr>
            <a:r>
              <a:rPr lang="en-US" i="1"/>
              <a:t>Embedded systems with 20-year lifetimes.</a:t>
            </a:r>
            <a:endParaRPr i="1"/>
          </a:p>
          <a:p>
            <a: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romanLcPeriod"/>
            </a:pPr>
            <a:r>
              <a:rPr lang="en-US" i="1"/>
              <a:t>Kerberos implementations nobody maintains.</a:t>
            </a:r>
            <a:endParaRPr i="1"/>
          </a:p>
          <a:p>
            <a: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romanLcPeriod"/>
            </a:pPr>
            <a:r>
              <a:rPr lang="en-US" i="1"/>
              <a:t>Protocol fields nobody audits.</a:t>
            </a:r>
            <a:endParaRPr i="1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 b="1"/>
              <a:t>Open questions:</a:t>
            </a:r>
            <a:r>
              <a:rPr lang="en-US"/>
              <a:t> [things that didn't get resolved]</a:t>
            </a:r>
            <a:endParaRPr/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 i="1"/>
              <a:t>Fallback examples: </a:t>
            </a:r>
            <a:endParaRPr i="1"/>
          </a:p>
          <a:p>
            <a: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romanLcPeriod"/>
            </a:pPr>
            <a:r>
              <a:rPr lang="en-US" i="1"/>
              <a:t>How do we actually fund this?</a:t>
            </a:r>
            <a:endParaRPr i="1"/>
          </a:p>
          <a:p>
            <a: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romanLcPeriod"/>
            </a:pPr>
            <a:r>
              <a:rPr lang="en-US" i="1"/>
              <a:t>Who owns the satellite problem?</a:t>
            </a:r>
            <a:endParaRPr i="1"/>
          </a:p>
          <a:p>
            <a: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romanLcPeriod"/>
            </a:pPr>
            <a:r>
              <a:rPr lang="en-US" i="1"/>
              <a:t>What's the threshold for escalation?</a:t>
            </a:r>
            <a:br>
              <a:rPr lang="en-US" i="1"/>
            </a:br>
            <a:endParaRPr i="1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 b="1"/>
              <a:t>What did I miss? What else should be on this list?</a:t>
            </a:r>
            <a:br>
              <a:rPr lang="en-US" b="1"/>
            </a:b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 b="1"/>
              <a:t>[Transition]</a:t>
            </a:r>
            <a:r>
              <a:rPr lang="en-US"/>
              <a:t> </a:t>
            </a:r>
            <a:r>
              <a:rPr lang="en-US" i="1"/>
              <a:t>So that's what we've got. One more question before we wrap…</a:t>
            </a:r>
            <a:endParaRPr i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/>
              <a:t>FACILITATOR NOTES</a:t>
            </a: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Timing:</a:t>
            </a:r>
            <a:r>
              <a:rPr lang="en-US"/>
              <a:t> 2-3 minutes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Purpose:</a:t>
            </a:r>
            <a:r>
              <a:rPr lang="en-US"/>
              <a:t> Synthesis — reflect the room's work back to them; validate contributions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Key beats: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Four categories: tooling gaps, coordination gaps, hot zones, open questions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 b="1"/>
              <a:t>This is improvised — fill from what actually came up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 i="1"/>
              <a:t>"What did I miss?"</a:t>
            </a:r>
            <a:r>
              <a:rPr lang="en-US"/>
              <a:t> — final invitation before closing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Transition signals the end is near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Delivery notes: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Have the four categories in your head; fill them live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If discussion was thin, use the fallback examples — better than silence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Name specific contributions if you can:</a:t>
            </a:r>
            <a:r>
              <a:rPr lang="en-US" i="1"/>
              <a:t> "As [name] said…"</a:t>
            </a:r>
            <a:r>
              <a:rPr lang="en-US"/>
              <a:t> — makes people feel heard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 i="1"/>
              <a:t>"What did I miss?" </a:t>
            </a:r>
            <a:r>
              <a:rPr lang="en-US"/>
              <a:t>— pause, give space; someone often adds something good here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 b="1"/>
              <a:t>Keep moving — this is synthesis, not a new discussion</a:t>
            </a:r>
            <a:endParaRPr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Watch for: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People nodding as you reflect — you got it right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Someone correcting or adding — welcome it: </a:t>
            </a:r>
            <a:r>
              <a:rPr lang="en-US" i="1"/>
              <a:t>"Good, adding that"</a:t>
            </a:r>
            <a:endParaRPr i="1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Energy lifting slightly — they see their work summarized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 b="1"/>
              <a:t>Anyone who contributed substantively — mental note for follow-up</a:t>
            </a:r>
            <a:endParaRPr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Capture: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 b="1"/>
              <a:t>Anyone who adds something here is worth a personal follow-up within 48 hours</a:t>
            </a:r>
            <a:endParaRPr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© 2026</a:t>
            </a:r>
            <a:r>
              <a:rPr lang="en-US" u="sng">
                <a:solidFill>
                  <a:schemeClr val="hlink"/>
                </a:solidFill>
                <a:hlinkClick r:id="rId3"/>
              </a:rPr>
              <a:t> Proper Tools</a:t>
            </a:r>
            <a:r>
              <a:rPr lang="en-US"/>
              <a:t>. Licensed under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CC BY 4.0</a:t>
            </a:r>
            <a:r>
              <a:rPr lang="en-US"/>
              <a:t>. Attribution required; commercial use permitted.</a:t>
            </a:r>
            <a:endParaRPr/>
          </a:p>
        </p:txBody>
      </p:sp>
      <p:sp>
        <p:nvSpPr>
          <p:cNvPr id="440" name="Google Shape;440;g393010fb3fd_0_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393010fb3fd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393010fb3fd_0_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/>
              <a:t>Slide 28 — The Coordination Question</a:t>
            </a: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-US" i="1"/>
              <a:t>(~2:00 for BoF pacing)</a:t>
            </a:r>
            <a:endParaRPr i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>
                <a:latin typeface="Verdana"/>
                <a:ea typeface="Verdana"/>
                <a:cs typeface="Verdana"/>
                <a:sym typeface="Verdana"/>
              </a:rPr>
              <a:t>⏱ START TIMER: 47:00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One more question before we close — and this one matters for what happens after today.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Who else needs to be in this conversation?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What communities? </a:t>
            </a:r>
            <a:endParaRPr/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Embedded? </a:t>
            </a:r>
            <a:endParaRPr/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Distros? </a:t>
            </a:r>
            <a:endParaRPr/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Protocol maintainers? </a:t>
            </a:r>
            <a:endParaRPr/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Industrial control?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What working groups? </a:t>
            </a:r>
            <a:endParaRPr/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IETF? </a:t>
            </a:r>
            <a:endParaRPr/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ISO? </a:t>
            </a:r>
            <a:endParaRPr/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National cyber agencies?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What institutions? </a:t>
            </a:r>
            <a:endParaRPr/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The ones who fund things? </a:t>
            </a:r>
            <a:endParaRPr/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Regulate things? </a:t>
            </a:r>
            <a:endParaRPr/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Actually deploy things?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What's missing from the landscape right now?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[Let 3-4 people respond. Don't force consensus — just surface the landscape.]</a:t>
            </a:r>
            <a:endParaRPr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/>
              <a:t>FACILITATOR NOTES</a:t>
            </a: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Timing:</a:t>
            </a:r>
            <a:r>
              <a:rPr lang="en-US"/>
              <a:t> 2:00 max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Purpose:</a:t>
            </a:r>
            <a:r>
              <a:rPr lang="en-US"/>
              <a:t> Name who's not here; plant seeds for future connections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Key beats:</a:t>
            </a:r>
            <a:endParaRPr b="1"/>
          </a:p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This is about the network, not the room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Communities, working groups, institutions — three lenses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 i="1"/>
              <a:t>"What's missing?"</a:t>
            </a:r>
            <a:r>
              <a:rPr lang="en-US"/>
              <a:t> — the key question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Capture names and groups mentioned — follow-up leads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Delivery notes:</a:t>
            </a:r>
            <a:endParaRPr b="1"/>
          </a:p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Questions can be rapid-fire — you're prompting, not lecturing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 i="1"/>
              <a:t>"Who else needs to be in this conversation?" </a:t>
            </a:r>
            <a:r>
              <a:rPr lang="en-US"/>
              <a:t>— let it land, then wait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 b="1"/>
              <a:t>Let 3-4 people respond; don't stack more</a:t>
            </a:r>
            <a:endParaRPr b="1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If someone names a specific person or org, nod and note it — that's gold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 b="1"/>
              <a:t>Watch the clock — protect time for contact exchange</a:t>
            </a:r>
            <a:endParaRPr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Watch for:</a:t>
            </a:r>
            <a:endParaRPr b="1"/>
          </a:p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Specific names or orgs — write them down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 i="1"/>
              <a:t>"We should talk to X" </a:t>
            </a:r>
            <a:r>
              <a:rPr lang="en-US"/>
              <a:t>— that's a follow-up lead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Energy picking up — people want to connect; channel it toward Slide 29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 b="1"/>
              <a:t>Don't let this become a new discussion — surface and move</a:t>
            </a:r>
            <a:endParaRPr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Transition to Slide 29:</a:t>
            </a:r>
            <a:r>
              <a:rPr lang="en-US" i="1"/>
              <a:t> "Thank you. These are the threads we'll keep pulling. Now — let's make sure we can actually find each other."</a:t>
            </a:r>
            <a:endParaRPr i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© 2026</a:t>
            </a:r>
            <a:r>
              <a:rPr lang="en-US" u="sng">
                <a:solidFill>
                  <a:schemeClr val="hlink"/>
                </a:solidFill>
                <a:hlinkClick r:id="rId3"/>
              </a:rPr>
              <a:t> Proper Tools</a:t>
            </a:r>
            <a:r>
              <a:rPr lang="en-US"/>
              <a:t>. Licensed under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CC BY 4.0</a:t>
            </a:r>
            <a:r>
              <a:rPr lang="en-US"/>
              <a:t>. Attribution required; commercial use permitted.</a:t>
            </a:r>
            <a:endParaRPr/>
          </a:p>
        </p:txBody>
      </p:sp>
      <p:sp>
        <p:nvSpPr>
          <p:cNvPr id="452" name="Google Shape;452;g393010fb3fd_0_8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393010fb3fd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393010fb3fd_0_1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/>
              <a:t>Slide 29 — This Is A Long-Horizon Problem</a:t>
            </a: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-US" i="1"/>
              <a:t>(~0:30 for BoF pacing)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>
                <a:latin typeface="Verdana"/>
                <a:ea typeface="Verdana"/>
                <a:cs typeface="Verdana"/>
                <a:sym typeface="Verdana"/>
              </a:rPr>
              <a:t>⏱ START TIMER: 49:00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This is a long-horizon problem.</a:t>
            </a:r>
            <a:r>
              <a:rPr lang="en-US" i="1"/>
              <a:t> 2038 still feels far away.</a:t>
            </a:r>
            <a:endParaRPr i="1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But remediation timelines are long, and coordination takes time to build.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The window for action is shorter than the calendar suggests.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The people who start connecting now — in rooms like this one — are the ones who'll be ready when the ministers start calling. 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When the journalists start asking. 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When the first visible failures hit.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Thank you for being here. 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Thank you for what you're already doing.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[BEAT]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US"/>
              <a:t>Now go find each other.</a:t>
            </a:r>
            <a:endParaRPr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/>
              <a:t>FACILITATOR NOTES</a:t>
            </a: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Timing:</a:t>
            </a:r>
            <a:r>
              <a:rPr lang="en-US"/>
              <a:t> 0:30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Purpose:</a:t>
            </a:r>
            <a:r>
              <a:rPr lang="en-US"/>
              <a:t> Land the emotional beat; send them off with purpose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Key beats:</a:t>
            </a:r>
            <a:endParaRPr b="1"/>
          </a:p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Long-horizon ≠ plenty of time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Coordination window is shorter than rollover window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This room is the seed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 b="1"/>
              <a:t>Gratitude + call to action</a:t>
            </a:r>
            <a:endParaRPr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Delivery notes:</a:t>
            </a:r>
            <a:endParaRPr b="1"/>
          </a:p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Slow down — this is the landing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 i="1"/>
              <a:t>"The window for action is shorter than the calendar suggests" </a:t>
            </a:r>
            <a:r>
              <a:rPr lang="en-US"/>
              <a:t>— let it breathe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 i="1"/>
              <a:t>"Ministers… journalists… visible failures"</a:t>
            </a:r>
            <a:r>
              <a:rPr lang="en-US"/>
              <a:t> — build the rhythm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 i="1"/>
              <a:t>"Thank you for being here"</a:t>
            </a:r>
            <a:r>
              <a:rPr lang="en-US"/>
              <a:t> — genuine, make eye contact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 i="1"/>
              <a:t>"Now go find each other"</a:t>
            </a:r>
            <a:r>
              <a:rPr lang="en-US"/>
              <a:t> — final line, then pause; don't step on it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Watch for:</a:t>
            </a:r>
            <a:endParaRPr b="1"/>
          </a:p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Room energy should be quiet and focused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 b="1"/>
              <a:t>Some people may start gathering their things — that's okay</a:t>
            </a:r>
            <a:endParaRPr b="1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Hold the silence for a beat after </a:t>
            </a:r>
            <a:r>
              <a:rPr lang="en-US" i="1"/>
              <a:t>"go find each other" </a:t>
            </a:r>
            <a:r>
              <a:rPr lang="en-US"/>
              <a:t>before moving to Slide 30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© 2026</a:t>
            </a:r>
            <a:r>
              <a:rPr lang="en-US" u="sng">
                <a:solidFill>
                  <a:schemeClr val="hlink"/>
                </a:solidFill>
                <a:hlinkClick r:id="rId3"/>
              </a:rPr>
              <a:t> Proper Tools</a:t>
            </a:r>
            <a:r>
              <a:rPr lang="en-US"/>
              <a:t>. Licensed under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CC BY 4.0</a:t>
            </a:r>
            <a:r>
              <a:rPr lang="en-US"/>
              <a:t>. Attribution required; commercial use permitted.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g393010fb3fd_0_1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be14143e5e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be14143e5e_0_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/>
              <a:t>Slide 3 — How We Got Here (A Short, Embarrassing History of Time)</a:t>
            </a: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-US" i="1"/>
              <a:t>(~1:30 for BoF pacing)</a:t>
            </a:r>
            <a:endParaRPr i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>
                <a:latin typeface="Verdana"/>
                <a:ea typeface="Verdana"/>
                <a:cs typeface="Verdana"/>
                <a:sym typeface="Verdana"/>
              </a:rPr>
              <a:t>⏱ START TIMER: 2:00</a:t>
            </a:r>
            <a:endParaRPr i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Before we talk about 2038, I want to explain how we got here — because this isn't a story about bad engineers or legacy systems.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It's a story about humans trying very hard to avoid doing calendar math.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[gesture to slide]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Time math is genuinely hard. 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The Sumerians gave us base-60 — barely adequate for tracking the moon, and we said 'sure, let's use that for distributed systems.'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Leap seconds. Leap years. 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Daylight saving. 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Time zones that change when governments get bored. 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The Julian-to-Gregorian transition deleted eleven days and caused riots.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The French Revolution tried to fix this.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Decimal time: ten-hour days, hundred-minute hours. 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Rational. Clean. 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The world refused. 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Robespierre was decapitated before the standard reached consensus.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Therefore — in a narrow but technically defensible sense — 2038 is entirely Robespierre's fault.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[wait for laugh]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By the 1970s, the people building Unix didn't say 'let's design planetary infrastructure.' 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They said: 'give us anything that avoids calendar math.'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So they counted seconds. 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Seconds since 1970. 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Signed 32-bit integer. 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On a PDP-11, 68 years felt like forever. 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Nobody thought this AT&amp;T research project would still be running in 2026.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Once that pattern existed, it spread everywhere — not because it was beautiful, but because it was cheap, portable, and good enough. 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Databases, protocols, embedded devices, telecom, SCADA.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The 2038 rollover isn't a surprise. 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It's just the date where a human cognitive shortcut collides with integer overflow.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So today isn't about blame.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We inherited this mess for reasonable reasons. 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The question is: how do we clean it up together?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Let's look at where the contamination actually lives.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10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600" b="1"/>
              <a:t>FACILITATOR NOTES</a:t>
            </a: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Timing:</a:t>
            </a:r>
            <a:r>
              <a:rPr lang="en-US"/>
              <a:t> 1:30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Purpose:</a:t>
            </a:r>
            <a:r>
              <a:rPr lang="en-US"/>
              <a:t> Establish historical context with humor; explain why this happened without assigning blame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Key beats: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Time math is inherently awful — not a software problem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Robespierre joke — earns attention, releases tension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Unix was pragmatic, not careless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Pattern spread because it worked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Not about blame — we inherited this; now we coordinate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Delivery notes: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"</a:t>
            </a:r>
            <a:r>
              <a:rPr lang="en-US" i="1"/>
              <a:t>Time math is bullshit</a:t>
            </a:r>
            <a:r>
              <a:rPr lang="en-US"/>
              <a:t>" — say it like a fact, not a joke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Robespierre line: deadpan delivery, then </a:t>
            </a:r>
            <a:r>
              <a:rPr lang="en-US" b="1"/>
              <a:t>[wait for laugh] </a:t>
            </a:r>
            <a:r>
              <a:rPr lang="en-US"/>
              <a:t>— don't step on it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The list (leap seconds, leap years, etc.) can be rapid-fire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"</a:t>
            </a:r>
            <a:r>
              <a:rPr lang="en-US" i="1"/>
              <a:t>cheap, portable, and good enough</a:t>
            </a:r>
            <a:r>
              <a:rPr lang="en-US"/>
              <a:t>" — land each word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Transition line ("</a:t>
            </a:r>
            <a:r>
              <a:rPr lang="en-US" i="1"/>
              <a:t>Let's look at where the contamination actually lives</a:t>
            </a:r>
            <a:r>
              <a:rPr lang="en-US"/>
              <a:t>") — slightly slower, signals shift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Watch for: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Laughter at Robespierre line — if it lands, you've got them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History buffs may want to engage — park if needed ("</a:t>
            </a:r>
            <a:r>
              <a:rPr lang="en-US" i="1"/>
              <a:t>love to talk after</a:t>
            </a:r>
            <a:r>
              <a:rPr lang="en-US"/>
              <a:t>")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If energy dips during Unix history, pick up pace</a:t>
            </a:r>
            <a:br>
              <a:rPr lang="en-US"/>
            </a:b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© 2026</a:t>
            </a:r>
            <a:r>
              <a:rPr lang="en-US" u="sng">
                <a:solidFill>
                  <a:schemeClr val="hlink"/>
                </a:solidFill>
                <a:hlinkClick r:id="rId3"/>
              </a:rPr>
              <a:t> Proper Tools</a:t>
            </a:r>
            <a:r>
              <a:rPr lang="en-US"/>
              <a:t>. Licensed under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CC BY 4.0</a:t>
            </a:r>
            <a:r>
              <a:rPr lang="en-US"/>
              <a:t>. Attribution required; commercial use permitted.</a:t>
            </a:r>
            <a:endParaRPr/>
          </a:p>
        </p:txBody>
      </p:sp>
      <p:sp>
        <p:nvSpPr>
          <p:cNvPr id="125" name="Google Shape;125;g3be14143e5e_0_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393010fb3fd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393010fb3fd_0_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/>
              <a:t>Slide 30 — Let's Keep This Going</a:t>
            </a: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i="1" dirty="0"/>
              <a:t>(~2:00 for </a:t>
            </a:r>
            <a:r>
              <a:rPr lang="en-US" i="1" dirty="0" err="1"/>
              <a:t>BoF</a:t>
            </a:r>
            <a:r>
              <a:rPr lang="en-US" i="1" dirty="0"/>
              <a:t> pacing)</a:t>
            </a:r>
            <a:endParaRPr i="1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 dirty="0">
                <a:latin typeface="Verdana"/>
                <a:ea typeface="Verdana"/>
                <a:cs typeface="Verdana"/>
                <a:sym typeface="Verdana"/>
              </a:rPr>
              <a:t>⏱ START TIMER: 50:00</a:t>
            </a:r>
            <a:endParaRPr dirty="0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 dirty="0"/>
              <a:t>If you want to stay connected — whether you're working on tooling, distros, embedded, policy, or just want to keep the thread going — here's how.</a:t>
            </a:r>
            <a:br>
              <a:rPr lang="en-US" dirty="0"/>
            </a:br>
            <a:endParaRPr dirty="0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 dirty="0"/>
              <a:t>The </a:t>
            </a:r>
            <a:r>
              <a:rPr lang="en-US" b="1" dirty="0"/>
              <a:t>FIRST Time Security SIG</a:t>
            </a:r>
            <a:r>
              <a:rPr lang="en-US" dirty="0"/>
              <a:t> is one home for this work. </a:t>
            </a:r>
            <a:endParaRPr dirty="0"/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 dirty="0"/>
              <a:t>We're building awareness, coordinating technical efforts, and bridging to policy conversations. </a:t>
            </a:r>
            <a:endParaRPr dirty="0"/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 dirty="0"/>
              <a:t>Link's on the slide, you're welcome to join us.</a:t>
            </a:r>
            <a:br>
              <a:rPr lang="en-US" dirty="0"/>
            </a:br>
            <a:endParaRPr dirty="0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 dirty="0"/>
              <a:t>There's a </a:t>
            </a:r>
            <a:r>
              <a:rPr lang="en-US" b="1" dirty="0"/>
              <a:t>sign-up sheet</a:t>
            </a:r>
            <a:r>
              <a:rPr lang="en-US" dirty="0"/>
              <a:t> going around — name, email, one line on "what's your slice of this problem." </a:t>
            </a:r>
            <a:endParaRPr dirty="0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 dirty="0"/>
              <a:t>I'll email everyone who signs up with notes from today and a copy of the deck.</a:t>
            </a:r>
            <a:endParaRPr dirty="0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 i="1" dirty="0"/>
              <a:t>Reach me directly: </a:t>
            </a:r>
            <a:r>
              <a:rPr lang="en-US" i="1" u="sng" dirty="0">
                <a:solidFill>
                  <a:schemeClr val="hlink"/>
                </a:solidFill>
                <a:hlinkClick r:id="rId3"/>
              </a:rPr>
              <a:t>hello@propertools.be</a:t>
            </a:r>
            <a:r>
              <a:rPr lang="en-US" i="1" dirty="0"/>
              <a:t>.</a:t>
            </a:r>
            <a:br>
              <a:rPr lang="en-US" i="1" dirty="0"/>
            </a:br>
            <a:endParaRPr i="1" dirty="0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 dirty="0"/>
              <a:t>Please — grab the people you want to talk to before you leave this room. </a:t>
            </a:r>
            <a:endParaRPr dirty="0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 dirty="0"/>
              <a:t>Don't let these connections evaporate.</a:t>
            </a:r>
            <a:br>
              <a:rPr lang="en-US" dirty="0"/>
            </a:br>
            <a:endParaRPr dirty="0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 b="1" dirty="0"/>
              <a:t>One more thing: this deck is CC BY 4.0. </a:t>
            </a:r>
            <a:endParaRPr b="1" dirty="0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 dirty="0"/>
              <a:t>Use it, share it, adapt it. </a:t>
            </a:r>
            <a:endParaRPr dirty="0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 i="1" dirty="0"/>
              <a:t>Commercial use permitted. </a:t>
            </a:r>
            <a:endParaRPr i="1" dirty="0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 dirty="0"/>
              <a:t>Just give credit. </a:t>
            </a:r>
            <a:endParaRPr dirty="0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 dirty="0"/>
              <a:t>I want this to be a useful tool.</a:t>
            </a:r>
            <a:br>
              <a:rPr lang="en-US" dirty="0"/>
            </a:br>
            <a:endParaRPr dirty="0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 b="1" dirty="0"/>
              <a:t>Watch LinkedIn for my post with the </a:t>
            </a:r>
            <a:r>
              <a:rPr lang="en-US" b="1" dirty="0" err="1"/>
              <a:t>Slideshare</a:t>
            </a:r>
            <a:r>
              <a:rPr lang="en-US" b="1" dirty="0"/>
              <a:t>.</a:t>
            </a:r>
            <a:endParaRPr b="1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00" b="1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 dirty="0"/>
              <a:t>FACILITATOR NOTES</a:t>
            </a:r>
            <a:endParaRPr sz="1600" b="1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 dirty="0"/>
              <a:t>Timing:</a:t>
            </a:r>
            <a:r>
              <a:rPr lang="en-US" dirty="0"/>
              <a:t> 2:00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 dirty="0"/>
              <a:t>Purpose:</a:t>
            </a:r>
            <a:r>
              <a:rPr lang="en-US" dirty="0"/>
              <a:t> Provide connection paths; send them off with action items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 dirty="0"/>
              <a:t>Key beats:</a:t>
            </a:r>
            <a:endParaRPr b="1" dirty="0"/>
          </a:p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-"/>
            </a:pPr>
            <a:r>
              <a:rPr lang="en-US" dirty="0"/>
              <a:t>FIRST SIG = home for ongoing work</a:t>
            </a:r>
            <a:endParaRPr dirty="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 dirty="0"/>
              <a:t>Sign-up sheet = you'll follow up</a:t>
            </a:r>
            <a:endParaRPr dirty="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 i="1" dirty="0"/>
              <a:t>"Grab people before you leave" </a:t>
            </a:r>
            <a:r>
              <a:rPr lang="en-US" dirty="0"/>
              <a:t>= the real value is in the room</a:t>
            </a:r>
            <a:endParaRPr dirty="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 dirty="0"/>
              <a:t>CC BY = this is meant to spread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 dirty="0"/>
              <a:t>Delivery notes:</a:t>
            </a:r>
            <a:endParaRPr b="1" dirty="0"/>
          </a:p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-"/>
            </a:pPr>
            <a:r>
              <a:rPr lang="en-US" dirty="0"/>
              <a:t>This is logistics, but keep it warm</a:t>
            </a:r>
            <a:endParaRPr dirty="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 i="1" dirty="0"/>
              <a:t>"Don't let these connections evaporate"</a:t>
            </a:r>
            <a:r>
              <a:rPr lang="en-US" dirty="0"/>
              <a:t> — slow down, make it land</a:t>
            </a:r>
            <a:endParaRPr dirty="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 i="1" dirty="0"/>
              <a:t>"Just give credit"</a:t>
            </a:r>
            <a:r>
              <a:rPr lang="en-US" dirty="0"/>
              <a:t> — light touch, not legalistic</a:t>
            </a:r>
            <a:endParaRPr dirty="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 dirty="0"/>
              <a:t>End on </a:t>
            </a:r>
            <a:r>
              <a:rPr lang="en-US" i="1" dirty="0"/>
              <a:t>"I want this to be useful"</a:t>
            </a:r>
            <a:r>
              <a:rPr lang="en-US" dirty="0"/>
              <a:t> — generous, open-handed</a:t>
            </a:r>
            <a:endParaRPr dirty="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 dirty="0"/>
              <a:t>After this slide: stay at the front if there's time, be available, let conversations happen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 dirty="0"/>
              <a:t>Watch for:</a:t>
            </a:r>
            <a:endParaRPr b="1" dirty="0"/>
          </a:p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-"/>
            </a:pPr>
            <a:r>
              <a:rPr lang="en-US" dirty="0"/>
              <a:t>People photographing the slide — good</a:t>
            </a:r>
            <a:endParaRPr dirty="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 dirty="0"/>
              <a:t>People approaching you — great; be present</a:t>
            </a:r>
            <a:endParaRPr dirty="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 dirty="0"/>
              <a:t>Sign-up sheet making rounds — if it stalls, ask someone to pass it along</a:t>
            </a:r>
            <a:endParaRPr dirty="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 b="1" dirty="0"/>
              <a:t>Be sure to grab the sign-up sheet at the end, and take a picture of it!</a:t>
            </a:r>
            <a:endParaRPr b="1" dirty="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 i="1" dirty="0"/>
              <a:t>Room energy: some will leave, some will cluster — both are fine</a:t>
            </a:r>
            <a:endParaRPr i="1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 dirty="0"/>
              <a:t>Post-session:</a:t>
            </a:r>
            <a:endParaRPr b="1" dirty="0"/>
          </a:p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-"/>
            </a:pPr>
            <a:r>
              <a:rPr lang="en-US" dirty="0"/>
              <a:t>Collect sign-up sheet before you leave</a:t>
            </a:r>
            <a:endParaRPr dirty="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 dirty="0"/>
              <a:t>Within 48 hours: email list with notes, deck link, personal follow-up with 2-3 engaged participants</a:t>
            </a:r>
            <a:endParaRPr dirty="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 dirty="0"/>
              <a:t>Connect anyone who should know each other</a:t>
            </a:r>
            <a:br>
              <a:rPr lang="en-US" dirty="0"/>
            </a:b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dirty="0"/>
              <a:t>© 2026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 Proper Tools</a:t>
            </a:r>
            <a:r>
              <a:rPr lang="en-US" dirty="0"/>
              <a:t>. Licensed under </a:t>
            </a:r>
            <a:r>
              <a:rPr lang="en-US" u="sng" dirty="0">
                <a:solidFill>
                  <a:schemeClr val="hlink"/>
                </a:solidFill>
                <a:hlinkClick r:id="rId5"/>
              </a:rPr>
              <a:t>CC BY 4.0</a:t>
            </a:r>
            <a:r>
              <a:rPr lang="en-US" dirty="0"/>
              <a:t>. Attribution required; commercial use permitted.</a:t>
            </a:r>
            <a:endParaRPr dirty="0"/>
          </a:p>
        </p:txBody>
      </p:sp>
      <p:sp>
        <p:nvSpPr>
          <p:cNvPr id="476" name="Google Shape;476;g393010fb3fd_0_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be14143e5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be14143e5e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/>
              <a:t>Slide 4 — The Contamination Frame</a:t>
            </a: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i="1"/>
              <a:t>(~1:00 for BoF pacing)</a:t>
            </a:r>
            <a:endParaRPr i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>
                <a:latin typeface="Verdana"/>
                <a:ea typeface="Verdana"/>
                <a:cs typeface="Verdana"/>
                <a:sym typeface="Verdana"/>
              </a:rPr>
              <a:t>⏱ START TIMER: 3:30</a:t>
            </a:r>
            <a:endParaRPr i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So what does that contamination actually look like?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It's not old Unix boxes in a closet. 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32-bit time assumptions are still being compiled into production code today — </a:t>
            </a:r>
            <a:endParaRPr/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 i="1"/>
              <a:t>in libraries, protocols, firmware that won't see an update for fifteen years.</a:t>
            </a:r>
            <a:endParaRPr i="1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It's load-bearing. 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It's everywhere. 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You can't just rip it out.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That's why this BoF exists: to map where the contamination is, and figure out how we coordinate to remove it.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You — the maintainers, packagers, tooling authors — are the remediation crew.</a:t>
            </a:r>
            <a:endParaRPr sz="110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10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/>
              <a:t>FACILITATOR NOTES</a:t>
            </a: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Timing:</a:t>
            </a:r>
            <a:r>
              <a:rPr lang="en-US"/>
              <a:t> 0:30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Purpose:</a:t>
            </a:r>
            <a:r>
              <a:rPr lang="en-US"/>
              <a:t> Connect metaphor to reality; name the room's role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Key beats: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Not legacy — still shipping today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Load-bearing, everywhere, can't rip out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This BoF = mapping + coordination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You (the room) are the remediation crew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Delivery notes: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Quick, declarative energy — no pauses until the final line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"</a:t>
            </a:r>
            <a:r>
              <a:rPr lang="en-US" i="1"/>
              <a:t>Load-bearing. It's everywhere. You can't just rip it out.</a:t>
            </a:r>
            <a:r>
              <a:rPr lang="en-US"/>
              <a:t>" — three beats, land each one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Final line ("</a:t>
            </a:r>
            <a:r>
              <a:rPr lang="en-US" i="1"/>
              <a:t>You — the maintainers...</a:t>
            </a:r>
            <a:r>
              <a:rPr lang="en-US"/>
              <a:t>") — slow down, make eye contact across the room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 b="1"/>
              <a:t>This is the first time you're telling them they have a role; let it register</a:t>
            </a:r>
            <a:endParaRPr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Watch for: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Nods of recognition — they've seen this in their own work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Skeptical faces — they may need proof (coming in Slide 6)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If someone looks like they want to speak, note them for discussion later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© 2026</a:t>
            </a:r>
            <a:r>
              <a:rPr lang="en-US" u="sng">
                <a:solidFill>
                  <a:schemeClr val="hlink"/>
                </a:solidFill>
                <a:hlinkClick r:id="rId3"/>
              </a:rPr>
              <a:t> Proper Tools</a:t>
            </a:r>
            <a:r>
              <a:rPr lang="en-US"/>
              <a:t>. Licensed under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CC BY 4.0</a:t>
            </a:r>
            <a:r>
              <a:rPr lang="en-US"/>
              <a:t>. Attribution required; commercial use permitted.</a:t>
            </a:r>
            <a:endParaRPr/>
          </a:p>
        </p:txBody>
      </p:sp>
      <p:sp>
        <p:nvSpPr>
          <p:cNvPr id="136" name="Google Shape;136;g3be14143e5e_0_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93010fb3fd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93010fb3fd_0_1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/>
              <a:t>Slide 5 — A Very Brief History of Internet Time</a:t>
            </a: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-US" i="1"/>
              <a:t>(~1:00 for BoF pacing)</a:t>
            </a:r>
            <a:endParaRPr i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>
                <a:latin typeface="Verdana"/>
                <a:ea typeface="Verdana"/>
                <a:cs typeface="Verdana"/>
                <a:sym typeface="Verdana"/>
              </a:rPr>
              <a:t>⏱ START TIMER: 4:30</a:t>
            </a:r>
            <a:endParaRPr i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Two protocols, two epochs, two rollovers — same 32-bit constraint.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Unix time wraps January 2038. NTP wraps February 2036. 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 b="1"/>
              <a:t>NTP breaks first.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The patches for NTP's rollover shipped in 2009-2010. 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The fix has been available for fifteen years.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 i="1"/>
              <a:t>And yet — as of 2025, BitSight's published scan data shows roughly one-third of publicly visible NTP servers are still running vulnerable implementations.</a:t>
            </a:r>
            <a:endParaRPr i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[let that land]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Fifteen years of patches. 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 b="1"/>
              <a:t>One-third still exposed.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So when someone tells you 2026 is 'too early' to coordinate on 2038 — </a:t>
            </a:r>
            <a:r>
              <a:rPr lang="en-US" b="1"/>
              <a:t>ask them to explain NTP</a:t>
            </a:r>
            <a:r>
              <a:rPr lang="en-US"/>
              <a:t>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The coordination problem isn't theoretical. 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We're watching it fail in real time, on a protocol with a known fix and a known deadline.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If your remediation plan assumes you have until 2038, you're already late. 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NTP proves it.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600" b="1"/>
              <a:t>FACILITATOR NOTES</a:t>
            </a: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Timing:</a:t>
            </a:r>
            <a:r>
              <a:rPr lang="en-US"/>
              <a:t> 0:45-0:50</a:t>
            </a:r>
            <a:endParaRPr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Purpose:</a:t>
            </a:r>
            <a:r>
              <a:rPr lang="en-US"/>
              <a:t> Establish that coordination failure is already observable; preempt "we have time" objection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Key beats: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NTP breaks first (2036)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Fix available for 15 years; one-third still exposed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"</a:t>
            </a:r>
            <a:r>
              <a:rPr lang="en-US" i="1"/>
              <a:t>Ask them to explain NTP</a:t>
            </a:r>
            <a:r>
              <a:rPr lang="en-US"/>
              <a:t>" — the rhetorical kill shot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You're already late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Delivery notes: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"</a:t>
            </a:r>
            <a:r>
              <a:rPr lang="en-US" i="1"/>
              <a:t>NTP breaks first</a:t>
            </a:r>
            <a:r>
              <a:rPr lang="en-US"/>
              <a:t>" — let it land, slight pause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"</a:t>
            </a:r>
            <a:r>
              <a:rPr lang="en-US" i="1"/>
              <a:t>Fifteen years of patches. One-third still exposed.</a:t>
            </a:r>
            <a:r>
              <a:rPr lang="en-US"/>
              <a:t>" — slow, deliberate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"</a:t>
            </a:r>
            <a:r>
              <a:rPr lang="en-US" i="1"/>
              <a:t>Ask them to explain NTP</a:t>
            </a:r>
            <a:r>
              <a:rPr lang="en-US"/>
              <a:t>" — direct, almost a challenge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Watch for: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This slide may produce visible reactions — furrowed brows, people writing notes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Someone may want to challenge the BitSight data — park it: "</a:t>
            </a:r>
            <a:r>
              <a:rPr lang="en-US" i="1"/>
              <a:t>Happy to share the source afterward</a:t>
            </a:r>
            <a:r>
              <a:rPr lang="en-US"/>
              <a:t>"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If NTP isn't familiar to some, don't explain — the point lands anyway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/>
              <a:t>© 2026</a:t>
            </a:r>
            <a:r>
              <a:rPr lang="en-US" u="sng">
                <a:solidFill>
                  <a:schemeClr val="hlink"/>
                </a:solidFill>
                <a:hlinkClick r:id="rId3"/>
              </a:rPr>
              <a:t> Proper Tools</a:t>
            </a:r>
            <a:r>
              <a:rPr lang="en-US"/>
              <a:t>. Licensed under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CC BY 4.0</a:t>
            </a:r>
            <a:r>
              <a:rPr lang="en-US"/>
              <a:t>. Attribution required; commercial use permitted.</a:t>
            </a:r>
            <a:endParaRPr/>
          </a:p>
        </p:txBody>
      </p:sp>
      <p:sp>
        <p:nvSpPr>
          <p:cNvPr id="147" name="Google Shape;147;g393010fb3fd_0_1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be14143e5e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be14143e5e_0_20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/>
              <a:t>Slide 6 — What Testing Actually Shows</a:t>
            </a: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i="1"/>
              <a:t>(~1:30 for BoF pacing)</a:t>
            </a:r>
            <a:endParaRPr i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>
                <a:latin typeface="Verdana"/>
                <a:ea typeface="Verdana"/>
                <a:cs typeface="Verdana"/>
                <a:sym typeface="Verdana"/>
              </a:rPr>
              <a:t>⏱ START TIMER: 5:30</a:t>
            </a:r>
            <a:endParaRPr i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i="1"/>
              <a:t>(Bernhard M. Wiedemann, openSUSE)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-"/>
            </a:pPr>
            <a:r>
              <a:rPr lang="en-US" i="1"/>
              <a:t>Before we continue towards discussion, let's anchor in what real testing actually shows.</a:t>
            </a:r>
            <a:endParaRPr i="1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Bernhard Wiedemann at openSUSE — some of you may know him from the yearly 2038 posts on r/Linux — has been doing systematic forward-time testing.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Clock set forward to 2038 to observe failure modes..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On x86_64, </a:t>
            </a:r>
            <a:r>
              <a:rPr lang="en-US" i="1"/>
              <a:t>where time_t is already 64-bit</a:t>
            </a:r>
            <a:r>
              <a:rPr lang="en-US"/>
              <a:t>, he found dozens of failures.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Only one would have been helped by a glibc change.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The rest live in application logic, protocols, build systems —</a:t>
            </a:r>
            <a:r>
              <a:rPr lang="en-US" b="1"/>
              <a:t> above the C library.</a:t>
            </a:r>
            <a:endParaRPr b="1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These aren't theoretical. 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Real bugs, in issue trackers today: MariaDB, memcached, libarchive, openSUSE's own package manager, FreePascal.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 b="1"/>
              <a:t>Competing with everything else for attention.</a:t>
            </a:r>
            <a:endParaRPr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[Maybe skip Alpine discussion, read the room]</a:t>
            </a:r>
            <a:endParaRPr b="1"/>
          </a:p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-"/>
            </a:pPr>
            <a:r>
              <a:rPr lang="en-US" i="1"/>
              <a:t>Now, someone might point to Alpine — they transitioned cleanly.</a:t>
            </a:r>
            <a:endParaRPr i="1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 i="1"/>
              <a:t>True, but musl was 64-bit from the start and they recompile everything.</a:t>
            </a:r>
            <a:endParaRPr i="1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 i="1"/>
              <a:t>No legacy ABI constraints.</a:t>
            </a:r>
            <a:endParaRPr i="1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 i="1"/>
              <a:t>For glibc ecosystems, that option doesn't exist.</a:t>
            </a:r>
            <a:br>
              <a:rPr lang="en-US" i="1"/>
            </a:br>
            <a:endParaRPr i="1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 b="1"/>
              <a:t>Transition: </a:t>
            </a:r>
            <a:r>
              <a:rPr lang="en-US"/>
              <a:t>With that grounding — let's look at where the contamination actually lives.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600" b="1"/>
              <a:t>FACILITATOR NOTES</a:t>
            </a: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Timing:</a:t>
            </a:r>
            <a:r>
              <a:rPr lang="en-US"/>
              <a:t> 1:30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Purpose:</a:t>
            </a:r>
            <a:r>
              <a:rPr lang="en-US"/>
              <a:t> Ground the session in real data; preempt "isn't glibc fixed?" objection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Key beats: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Real testing, real failures — not speculation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64-bit time_t doesn't save you — problems live above glibc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Named bugs in real projects (MariaDB, memcached, etc.)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Alpine isn't a counterexample — different constraints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Delivery notes: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Credit Bernhard by name — this is his work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"</a:t>
            </a:r>
            <a:r>
              <a:rPr lang="en-US" i="1"/>
              <a:t>Only one would have been helped by a glibc change</a:t>
            </a:r>
            <a:r>
              <a:rPr lang="en-US"/>
              <a:t>" — pause, let it register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List the bug names — specificity builds credibility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"</a:t>
            </a:r>
            <a:r>
              <a:rPr lang="en-US" i="1"/>
              <a:t>For glibc ecosystems, that option doesn't exist</a:t>
            </a:r>
            <a:r>
              <a:rPr lang="en-US"/>
              <a:t>" — land it with finality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Watch for: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glibc maintainers or distro packagers in the room may nod or want to add context — note for discussion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"</a:t>
            </a:r>
            <a:r>
              <a:rPr lang="en-US" i="1"/>
              <a:t>What about [X distro]?</a:t>
            </a:r>
            <a:r>
              <a:rPr lang="en-US"/>
              <a:t>" questions — park: "</a:t>
            </a:r>
            <a:r>
              <a:rPr lang="en-US" i="1"/>
              <a:t>Great question for discussion</a:t>
            </a:r>
            <a:r>
              <a:rPr lang="en-US"/>
              <a:t>"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Skepticism about the testing methodology — "</a:t>
            </a:r>
            <a:r>
              <a:rPr lang="en-US" i="1"/>
              <a:t>Bernhard's documented his approach, happy to share links</a:t>
            </a:r>
            <a:r>
              <a:rPr lang="en-US"/>
              <a:t>"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/>
              <a:t>© 2026</a:t>
            </a:r>
            <a:r>
              <a:rPr lang="en-US" u="sng">
                <a:solidFill>
                  <a:schemeClr val="hlink"/>
                </a:solidFill>
                <a:hlinkClick r:id="rId3"/>
              </a:rPr>
              <a:t> Proper Tools</a:t>
            </a:r>
            <a:r>
              <a:rPr lang="en-US"/>
              <a:t>. Licensed under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CC BY 4.0</a:t>
            </a:r>
            <a:r>
              <a:rPr lang="en-US"/>
              <a:t>. Attribution required; commercial use permitted.</a:t>
            </a:r>
            <a:endParaRPr/>
          </a:p>
        </p:txBody>
      </p:sp>
      <p:sp>
        <p:nvSpPr>
          <p:cNvPr id="157" name="Google Shape;157;g3be14143e5e_0_20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be14143e5e_0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be14143e5e_0_3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/>
              <a:t>Slide 7 — When Testing Becomes the Problem</a:t>
            </a: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-US" i="1"/>
              <a:t>(~1:30 for BoF pacing)</a:t>
            </a:r>
            <a:endParaRPr i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>
                <a:latin typeface="Verdana"/>
                <a:ea typeface="Verdana"/>
                <a:cs typeface="Verdana"/>
                <a:sym typeface="Verdana"/>
              </a:rPr>
              <a:t>⏱ START TIMER: 7:00</a:t>
            </a:r>
            <a:endParaRPr i="1"/>
          </a:p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One specific testing issue keeps coming up: TLS certificate validity.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When you push the clock forward, TLS correctly starts failing. 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Certificates expire. 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OCSP fails. 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Handshakes break.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That's not a bug — </a:t>
            </a:r>
            <a:r>
              <a:rPr lang="en-US" b="1"/>
              <a:t>that's the security model working as designed.</a:t>
            </a:r>
            <a:endParaRPr b="1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But TLS failures often happen before we reach the deeper code failures we're trying to surface. 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Forward-time testing gets stuck at the crypto perimeter.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[BEAT]</a:t>
            </a:r>
            <a:endParaRPr b="1"/>
          </a:p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People respond by disabling certificate validation, patching trust stores, running ad-hoc test CAs.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Tests pass — but realism, comparability, and trust in results are gone.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There is no widely agreed, scalable way to test systems far into the future without breaking the public trust infrastructure.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 i="1"/>
              <a:t>That's not a glibc problem. </a:t>
            </a:r>
            <a:endParaRPr i="1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 i="1"/>
              <a:t>That's not even a TLS problem.</a:t>
            </a:r>
            <a:r>
              <a:rPr lang="en-US"/>
              <a:t> 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 b="1"/>
              <a:t>That's a coordination problem</a:t>
            </a:r>
            <a:r>
              <a:rPr lang="en-US"/>
              <a:t> — one we haven't solved yet.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Keep that in mind as we go deeper: the thing that's supposed to protect you becomes the thing that blocks you from seeing what's coming.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600" b="1"/>
              <a:t>FACILITATOR NOTES</a:t>
            </a: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Timing:</a:t>
            </a:r>
            <a:r>
              <a:rPr lang="en-US"/>
              <a:t> 1:15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Purpose:</a:t>
            </a:r>
            <a:r>
              <a:rPr lang="en-US"/>
              <a:t> Surface a non-obvious testing barrier; reinforce coordination theme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Key beats: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TLS fails by design when you time-travel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Testing gets stuck at the crypto perimeter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Workarounds destroy the validity of results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No scalable solution exists — coordination gap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Pattern: protection becomes obstruction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Delivery notes: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"</a:t>
            </a:r>
            <a:r>
              <a:rPr lang="en-US" i="1"/>
              <a:t>That's not a bug — that's the security model working as designed</a:t>
            </a:r>
            <a:r>
              <a:rPr lang="en-US"/>
              <a:t>" — slight pause, let the irony land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The triplet ("</a:t>
            </a:r>
            <a:r>
              <a:rPr lang="en-US" i="1"/>
              <a:t>not a glibc problem / not even a TLS problem / coordination problem</a:t>
            </a:r>
            <a:r>
              <a:rPr lang="en-US"/>
              <a:t>") — build rhythm, land the third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Final line is the takeaway — slow down, make it memorable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Watch for: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Security folks may light up — this is their domain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Someone may have a workaround to share — note for discussion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If energy dips (this is technical), pick up pace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© 2026</a:t>
            </a:r>
            <a:r>
              <a:rPr lang="en-US" u="sng">
                <a:solidFill>
                  <a:schemeClr val="hlink"/>
                </a:solidFill>
                <a:hlinkClick r:id="rId3"/>
              </a:rPr>
              <a:t> Proper Tools</a:t>
            </a:r>
            <a:r>
              <a:rPr lang="en-US"/>
              <a:t>. Licensed under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CC BY 4.0</a:t>
            </a:r>
            <a:r>
              <a:rPr lang="en-US"/>
              <a:t>. Attribution required; commercial use permitted.</a:t>
            </a:r>
            <a:endParaRPr/>
          </a:p>
        </p:txBody>
      </p:sp>
      <p:sp>
        <p:nvSpPr>
          <p:cNvPr id="170" name="Google Shape;170;g3be14143e5e_0_37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be14143e5e_0_7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be14143e5e_0_7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/>
              <a:t>Slide 8 — Let's Talk About Vibe Coding</a:t>
            </a: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-US" i="1"/>
              <a:t>(~1:00 for BoF pacing)</a:t>
            </a:r>
            <a:endParaRPr i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>
                <a:latin typeface="Verdana"/>
                <a:ea typeface="Verdana"/>
                <a:cs typeface="Verdana"/>
                <a:sym typeface="Verdana"/>
              </a:rPr>
              <a:t>⏱ START TIMER: 8:30</a:t>
            </a:r>
            <a:endParaRPr i="1"/>
          </a:p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One more thing — and this is getting worse as we speak.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LLMs are trained on the existing codebase of the internet. 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Decades of code. 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 i="1"/>
              <a:t>And what does that corpus contain? </a:t>
            </a:r>
            <a:endParaRPr i="1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Decades of 32-bit time_t assumptions.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When someone vibe-codes a timestamp problem — 'just make it work' — the LLM reaches for the statistically most common pattern. 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 i="1"/>
              <a:t>Which is exactly the pattern we're trying to remediate.</a:t>
            </a:r>
            <a:endParaRPr i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[BEAT]</a:t>
            </a:r>
            <a:endParaRPr b="1"/>
          </a:p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You know the old joke — a million monkeys will eventually reproduce Shakespeare. 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Turns out we got a million Stephen Hawkings reproducing 1987 at industrial scale.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[beat]</a:t>
            </a:r>
            <a:endParaRPr b="1"/>
          </a:p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No guardrails by default. 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No lint rule that says 'this will fail in 2038.' 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No warning that this format can't represent dates past the epoch.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 i="1"/>
              <a:t>We spent fifty years accumulating this debt. </a:t>
            </a:r>
            <a:endParaRPr i="1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 i="1"/>
              <a:t>Now we're training machines to propagate it faster than humans ever could.</a:t>
            </a:r>
            <a:endParaRPr i="1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The contamination isn't just legacy. 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It's being actively synthesized by tools that have no idea what year it is.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If you're working on AI code assistants, developer tooling, or static analysis — time-dependency awareness should be a first-class concern. 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Right now, it's not on the radar.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600" b="1"/>
              <a:t>FACILITATOR NOTES</a:t>
            </a: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Timing:</a:t>
            </a:r>
            <a:r>
              <a:rPr lang="en-US"/>
              <a:t> 0:50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Purpose:</a:t>
            </a:r>
            <a:r>
              <a:rPr lang="en-US"/>
              <a:t> Name an accelerating risk; call to action for tooling folks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Key beats: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LLMs trained on 32-bit assumptions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Statistically correct ≠ temporally safe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Stephen Hawking joke — releases tension, makes it memorable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No guardrails exist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Active synthesis of contamination — not just legacy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Delivery notes: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[beat] after "</a:t>
            </a:r>
            <a:r>
              <a:rPr lang="en-US" i="1"/>
              <a:t>pattern we're trying to remediate</a:t>
            </a:r>
            <a:r>
              <a:rPr lang="en-US"/>
              <a:t>" — let the problem land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Stephen Hawking line: deadpan, wait for the laugh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"</a:t>
            </a:r>
            <a:r>
              <a:rPr lang="en-US" i="1"/>
              <a:t>No guardrails. No lint rule. No warning.</a:t>
            </a:r>
            <a:r>
              <a:rPr lang="en-US"/>
              <a:t>" — rapid triplet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Final call to action — direct eye contact with anyone who looks like a tooling person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Watch for: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AI/ML folks may react strongly — this is their domain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Someone may know of existing lint rules or tooling — great, note for later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Chuckles at the Hawking line — if it lands, energy is good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© 2026</a:t>
            </a:r>
            <a:r>
              <a:rPr lang="en-US" u="sng">
                <a:solidFill>
                  <a:schemeClr val="hlink"/>
                </a:solidFill>
                <a:hlinkClick r:id="rId3"/>
              </a:rPr>
              <a:t> Proper Tools</a:t>
            </a:r>
            <a:r>
              <a:rPr lang="en-US"/>
              <a:t>. Licensed under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CC BY 4.0</a:t>
            </a:r>
            <a:r>
              <a:rPr lang="en-US"/>
              <a:t>. Attribution required; commercial use permitted.</a:t>
            </a:r>
            <a:endParaRPr/>
          </a:p>
        </p:txBody>
      </p:sp>
      <p:sp>
        <p:nvSpPr>
          <p:cNvPr id="182" name="Google Shape;182;g3be14143e5e_0_7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be14143e5e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be14143e5e_0_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1"/>
              <a:t>SECTION 2 — THE DESCENT (15-20 minutes)</a:t>
            </a:r>
            <a:endParaRPr sz="2000" b="1"/>
          </a:p>
          <a:p>
            <a:pPr marL="0" lvl="0" indent="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/>
              <a:t>Goal: </a:t>
            </a:r>
            <a:r>
              <a:rPr lang="en-US" sz="1600"/>
              <a:t>Surface real technical constraints and tooling gaps. Open the floor.</a:t>
            </a:r>
            <a:endParaRPr sz="1600"/>
          </a:p>
          <a:p>
            <a:pPr marL="0" lvl="0" indent="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endParaRPr sz="900"/>
          </a:p>
          <a:p>
            <a:pPr marL="0" lvl="0" indent="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1600" b="1"/>
              <a:t>Slide 9 — Where 32-bit time_t Actually Lives</a:t>
            </a: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-US" i="1"/>
              <a:t>(~0:45 for BoF pacing)</a:t>
            </a:r>
            <a:endParaRPr i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>
                <a:latin typeface="Verdana"/>
                <a:ea typeface="Verdana"/>
                <a:cs typeface="Verdana"/>
                <a:sym typeface="Verdana"/>
              </a:rPr>
              <a:t>⏱ START TIMER: 9:30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This is where the contamination actually lives.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When someone says 'glibc is fixed,' they're pointing at one layer. 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But the assumptions propagate upward — through kernel interfaces, into protocols, into databases and file formats, all the way up to application logic.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Every layer has its own remediation timeline, its own maintainers, its own coordination problem.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We can't walk through every layer now — but this is the map. 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This is where it lives.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Every layer has a different owner. 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None of them can fix this alone.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Keep this in mind as we move on.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This requires coordination.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600" b="1"/>
              <a:t>FACILITATOR NOTES</a:t>
            </a: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Timing:</a:t>
            </a:r>
            <a:r>
              <a:rPr lang="en-US"/>
              <a:t> 0:45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Purpose:</a:t>
            </a:r>
            <a:r>
              <a:rPr lang="en-US"/>
              <a:t> Present the full stack; set up discussion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Key beats: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glibc is one layer, not the whole problem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Contamination propagates upward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Every layer = different owners, different timelines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This is the map for the discussion to come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Delivery notes: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Gesture to the slide as you walk up the stack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"</a:t>
            </a:r>
            <a:r>
              <a:rPr lang="en-US" i="1"/>
              <a:t>None of them can fix this alone</a:t>
            </a:r>
            <a:r>
              <a:rPr lang="en-US"/>
              <a:t>" — land it, slight pause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This is a transition slide — energy should build toward opening discussion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/>
              <a:t>Watch for: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People studying the diagram — they're locating themselves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Someone wanting to add a layer or challenge the model — note for discussion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/>
              <a:t>This may trigger "</a:t>
            </a:r>
            <a:r>
              <a:rPr lang="en-US" i="1"/>
              <a:t>what about X?</a:t>
            </a:r>
            <a:r>
              <a:rPr lang="en-US"/>
              <a:t>" energy — that's exactly what you want for the next slide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© 2026</a:t>
            </a:r>
            <a:r>
              <a:rPr lang="en-US" u="sng">
                <a:solidFill>
                  <a:schemeClr val="hlink"/>
                </a:solidFill>
                <a:hlinkClick r:id="rId3"/>
              </a:rPr>
              <a:t> Proper Tools</a:t>
            </a:r>
            <a:r>
              <a:rPr lang="en-US"/>
              <a:t>. Licensed under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CC BY 4.0</a:t>
            </a:r>
            <a:r>
              <a:rPr lang="en-US"/>
              <a:t>. Attribution required; commercial use permitted.</a:t>
            </a:r>
            <a:endParaRPr/>
          </a:p>
        </p:txBody>
      </p:sp>
      <p:sp>
        <p:nvSpPr>
          <p:cNvPr id="193" name="Google Shape;193;g3be14143e5e_0_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lvl="1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lvl="2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lvl="3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lvl="4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lvl="5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lvl="6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lvl="7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lvl="8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lvl="1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lvl="2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lvl="3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lvl="4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lvl="5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lvl="6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lvl="7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lvl="8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lvl="1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lvl="2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lvl="3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lvl="4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lvl="5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lvl="6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lvl="7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lvl="8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lvl="1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lvl="2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lvl="3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lvl="4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lvl="5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lvl="6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lvl="7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lvl="8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lvl="1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lvl="2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lvl="3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lvl="4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lvl="5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lvl="6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lvl="7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lvl="8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lvl="1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lvl="2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lvl="3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lvl="4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lvl="5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lvl="6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lvl="7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lvl="8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lvl="1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lvl="2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lvl="3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lvl="4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lvl="5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lvl="6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lvl="7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lvl="8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lvl="1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lvl="2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lvl="3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lvl="4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lvl="5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lvl="6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lvl="7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lvl="8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lvl="1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lvl="2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lvl="3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lvl="4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lvl="5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lvl="6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lvl="7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lvl="8" indent="0" algn="r">
              <a:spcBef>
                <a:spcPts val="0"/>
              </a:spcBef>
              <a:buNone/>
              <a:defRPr sz="10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hello@propertools.be" TargetMode="External"/><Relationship Id="rId4" Type="http://schemas.openxmlformats.org/officeDocument/2006/relationships/hyperlink" Target="http://first.org/global/sigs/tim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5"/>
          <p:cNvSpPr/>
          <p:nvPr/>
        </p:nvSpPr>
        <p:spPr>
          <a:xfrm>
            <a:off x="2215500" y="3451300"/>
            <a:ext cx="7761000" cy="2664300"/>
          </a:xfrm>
          <a:prstGeom prst="rect">
            <a:avLst/>
          </a:prstGeom>
          <a:solidFill>
            <a:srgbClr val="1F4E16">
              <a:alpha val="43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5"/>
          <p:cNvSpPr/>
          <p:nvPr/>
        </p:nvSpPr>
        <p:spPr>
          <a:xfrm>
            <a:off x="1357500" y="863775"/>
            <a:ext cx="9494700" cy="2946300"/>
          </a:xfrm>
          <a:prstGeom prst="rect">
            <a:avLst/>
          </a:prstGeom>
          <a:solidFill>
            <a:srgbClr val="1F4E16">
              <a:alpha val="43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5"/>
          <p:cNvSpPr txBox="1">
            <a:spLocks noGrp="1"/>
          </p:cNvSpPr>
          <p:nvPr>
            <p:ph type="dt" idx="10"/>
          </p:nvPr>
        </p:nvSpPr>
        <p:spPr>
          <a:xfrm>
            <a:off x="106262" y="6447775"/>
            <a:ext cx="17928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strike="noStrike" cap="none">
                <a:highlight>
                  <a:schemeClr val="dk1"/>
                </a:highlight>
                <a:latin typeface="Verdana"/>
                <a:ea typeface="Verdana"/>
                <a:cs typeface="Verdana"/>
                <a:sym typeface="Verdana"/>
              </a:rPr>
              <a:t>TLP:CLEAR</a:t>
            </a:r>
            <a:endParaRPr sz="1400" b="1" i="0" strike="noStrike" cap="none">
              <a:highlight>
                <a:schemeClr val="dk1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5" name="Google Shape;105;p15"/>
          <p:cNvSpPr txBox="1">
            <a:spLocks noGrp="1"/>
          </p:cNvSpPr>
          <p:nvPr>
            <p:ph type="subTitle" idx="1"/>
          </p:nvPr>
        </p:nvSpPr>
        <p:spPr>
          <a:xfrm rot="482">
            <a:off x="9883700" y="5887624"/>
            <a:ext cx="2141100" cy="845700"/>
          </a:xfrm>
          <a:prstGeom prst="rect">
            <a:avLst/>
          </a:prstGeom>
          <a:noFill/>
          <a:ln>
            <a:noFill/>
          </a:ln>
          <a:effectLst>
            <a:outerShdw blurRad="714375" dist="190500" dir="5400000" algn="bl" rotWithShape="0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C000"/>
              </a:buClr>
              <a:buSzPts val="1600"/>
              <a:buNone/>
            </a:pPr>
            <a:r>
              <a:rPr lang="en-US" sz="1400" b="1">
                <a:latin typeface="Verdana"/>
                <a:ea typeface="Verdana"/>
                <a:cs typeface="Verdana"/>
                <a:sym typeface="Verdana"/>
              </a:rPr>
              <a:t>Trey Darley</a:t>
            </a:r>
            <a:br>
              <a:rPr lang="en-US" sz="1400" b="1">
                <a:latin typeface="Verdana"/>
                <a:ea typeface="Verdana"/>
                <a:cs typeface="Verdana"/>
                <a:sym typeface="Verdana"/>
              </a:rPr>
            </a:br>
            <a:r>
              <a:rPr lang="en-US" sz="1400" b="1">
                <a:latin typeface="Verdana"/>
                <a:ea typeface="Verdana"/>
                <a:cs typeface="Verdana"/>
                <a:sym typeface="Verdana"/>
              </a:rPr>
              <a:t>FOSDEM BoF</a:t>
            </a:r>
            <a:br>
              <a:rPr lang="en-US" sz="14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4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2026-01-31</a:t>
            </a:r>
            <a:endParaRPr sz="1400" b="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5"/>
          <p:cNvSpPr txBox="1">
            <a:spLocks noGrp="1"/>
          </p:cNvSpPr>
          <p:nvPr>
            <p:ph type="ctrTitle"/>
          </p:nvPr>
        </p:nvSpPr>
        <p:spPr>
          <a:xfrm>
            <a:off x="1348650" y="862075"/>
            <a:ext cx="9585600" cy="23877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Verdana"/>
                <a:ea typeface="Verdana"/>
                <a:cs typeface="Verdana"/>
                <a:sym typeface="Verdana"/>
              </a:rPr>
              <a:t>Pulling</a:t>
            </a:r>
            <a:r>
              <a:rPr lang="en-US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b="1">
                <a:latin typeface="Verdana"/>
                <a:ea typeface="Verdana"/>
                <a:cs typeface="Verdana"/>
                <a:sym typeface="Verdana"/>
              </a:rPr>
              <a:t>32-bit</a:t>
            </a:r>
            <a:r>
              <a:rPr lang="en-US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>
                <a:latin typeface="Roboto Mono"/>
                <a:ea typeface="Roboto Mono"/>
                <a:cs typeface="Roboto Mono"/>
                <a:sym typeface="Roboto Mono"/>
              </a:rPr>
              <a:t>time_t</a:t>
            </a:r>
            <a:r>
              <a:rPr lang="en-US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b="1">
                <a:latin typeface="Verdana"/>
                <a:ea typeface="Verdana"/>
                <a:cs typeface="Verdana"/>
                <a:sym typeface="Verdana"/>
              </a:rPr>
              <a:t>Asbestos Out of the</a:t>
            </a:r>
            <a:br>
              <a:rPr lang="en-US">
                <a:latin typeface="Verdana"/>
                <a:ea typeface="Verdana"/>
                <a:cs typeface="Verdana"/>
                <a:sym typeface="Verdana"/>
              </a:rPr>
            </a:br>
            <a:r>
              <a:rPr lang="en-US" b="1">
                <a:latin typeface="Verdana"/>
                <a:ea typeface="Verdana"/>
                <a:cs typeface="Verdana"/>
                <a:sym typeface="Verdana"/>
              </a:rPr>
              <a:t>Open Source Ecosystem</a:t>
            </a:r>
            <a:endParaRPr b="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7" name="Google Shape;107;p15"/>
          <p:cNvSpPr txBox="1">
            <a:spLocks noGrp="1"/>
          </p:cNvSpPr>
          <p:nvPr>
            <p:ph type="subTitle" idx="1"/>
          </p:nvPr>
        </p:nvSpPr>
        <p:spPr>
          <a:xfrm>
            <a:off x="1524000" y="3563728"/>
            <a:ext cx="9144000" cy="16557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latin typeface="Verdana"/>
                <a:ea typeface="Verdana"/>
                <a:cs typeface="Verdana"/>
                <a:sym typeface="Verdana"/>
              </a:rPr>
              <a:t>Room:</a:t>
            </a:r>
            <a:r>
              <a:rPr lang="en-US" sz="3600">
                <a:latin typeface="Verdana"/>
                <a:ea typeface="Verdana"/>
                <a:cs typeface="Verdana"/>
                <a:sym typeface="Verdana"/>
              </a:rPr>
              <a:t> H.3242</a:t>
            </a:r>
            <a:br>
              <a:rPr lang="en-US" sz="3600">
                <a:latin typeface="Verdana"/>
                <a:ea typeface="Verdana"/>
                <a:cs typeface="Verdana"/>
                <a:sym typeface="Verdana"/>
              </a:rPr>
            </a:br>
            <a:r>
              <a:rPr lang="en-US" sz="3600" b="1">
                <a:latin typeface="Verdana"/>
                <a:ea typeface="Verdana"/>
                <a:cs typeface="Verdana"/>
                <a:sym typeface="Verdana"/>
              </a:rPr>
              <a:t>Time:</a:t>
            </a:r>
            <a:r>
              <a:rPr lang="en-US" sz="3600">
                <a:latin typeface="Verdana"/>
                <a:ea typeface="Verdana"/>
                <a:cs typeface="Verdana"/>
                <a:sym typeface="Verdana"/>
              </a:rPr>
              <a:t> 15:00–15:55</a:t>
            </a:r>
            <a:br>
              <a:rPr lang="en-US" sz="3600">
                <a:latin typeface="Verdana"/>
                <a:ea typeface="Verdana"/>
                <a:cs typeface="Verdana"/>
                <a:sym typeface="Verdana"/>
              </a:rPr>
            </a:br>
            <a:r>
              <a:rPr lang="en-US" sz="3600" b="1">
                <a:latin typeface="Verdana"/>
                <a:ea typeface="Verdana"/>
                <a:cs typeface="Verdana"/>
                <a:sym typeface="Verdana"/>
              </a:rPr>
              <a:t>Group</a:t>
            </a:r>
            <a:r>
              <a:rPr lang="en-US" sz="360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600" b="1">
                <a:latin typeface="Verdana"/>
                <a:ea typeface="Verdana"/>
                <a:cs typeface="Verdana"/>
                <a:sym typeface="Verdana"/>
              </a:rPr>
              <a:t>Facilitator:</a:t>
            </a:r>
            <a:r>
              <a:rPr lang="en-US" sz="3600">
                <a:latin typeface="Verdana"/>
                <a:ea typeface="Verdana"/>
                <a:cs typeface="Verdana"/>
                <a:sym typeface="Verdana"/>
              </a:rPr>
              <a:t> Trey Darley</a:t>
            </a:r>
            <a:br>
              <a:rPr lang="en-US" sz="3600">
                <a:latin typeface="Verdana"/>
                <a:ea typeface="Verdana"/>
                <a:cs typeface="Verdana"/>
                <a:sym typeface="Verdana"/>
              </a:rPr>
            </a:br>
            <a:r>
              <a:rPr lang="en-US" sz="3600" b="1">
                <a:latin typeface="Verdana"/>
                <a:ea typeface="Verdana"/>
                <a:cs typeface="Verdana"/>
                <a:sym typeface="Verdana"/>
              </a:rPr>
              <a:t>CC BY 4.0:</a:t>
            </a:r>
            <a:r>
              <a:rPr lang="en-US" sz="3600">
                <a:latin typeface="Verdana"/>
                <a:ea typeface="Verdana"/>
                <a:cs typeface="Verdana"/>
                <a:sym typeface="Verdana"/>
              </a:rPr>
              <a:t> Trey Darley</a:t>
            </a:r>
            <a:endParaRPr sz="36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8" name="Google Shape;108;p15"/>
          <p:cNvSpPr txBox="1"/>
          <p:nvPr/>
        </p:nvSpPr>
        <p:spPr>
          <a:xfrm>
            <a:off x="5675850" y="6385925"/>
            <a:ext cx="8403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01/29</a:t>
            </a:r>
            <a:endParaRPr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9" name="Google Shape;10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760474" cy="8506975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4"/>
          <p:cNvSpPr/>
          <p:nvPr/>
        </p:nvSpPr>
        <p:spPr>
          <a:xfrm>
            <a:off x="5164675" y="1028100"/>
            <a:ext cx="6035400" cy="943500"/>
          </a:xfrm>
          <a:prstGeom prst="rect">
            <a:avLst/>
          </a:prstGeom>
          <a:solidFill>
            <a:srgbClr val="71B9DB">
              <a:alpha val="360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24"/>
          <p:cNvSpPr txBox="1">
            <a:spLocks noGrp="1"/>
          </p:cNvSpPr>
          <p:nvPr>
            <p:ph type="dt" idx="10"/>
          </p:nvPr>
        </p:nvSpPr>
        <p:spPr>
          <a:xfrm>
            <a:off x="106262" y="6447775"/>
            <a:ext cx="17928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strike="noStrike" cap="none">
                <a:solidFill>
                  <a:schemeClr val="lt1"/>
                </a:solidFill>
                <a:highlight>
                  <a:schemeClr val="dk1"/>
                </a:highlight>
                <a:latin typeface="Verdana"/>
                <a:ea typeface="Verdana"/>
                <a:cs typeface="Verdana"/>
                <a:sym typeface="Verdana"/>
              </a:rPr>
              <a:t>TLP:CLEAR</a:t>
            </a:r>
            <a:endParaRPr sz="1400" b="1" i="0" strike="noStrike" cap="none">
              <a:solidFill>
                <a:schemeClr val="lt1"/>
              </a:solidFill>
              <a:highlight>
                <a:schemeClr val="dk1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0" name="Google Shape;210;p24"/>
          <p:cNvSpPr txBox="1">
            <a:spLocks noGrp="1"/>
          </p:cNvSpPr>
          <p:nvPr>
            <p:ph type="title"/>
          </p:nvPr>
        </p:nvSpPr>
        <p:spPr>
          <a:xfrm>
            <a:off x="5102961" y="791550"/>
            <a:ext cx="6213300" cy="14286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The 12-Week Scenario</a:t>
            </a:r>
            <a:endParaRPr sz="3700"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1" name="Google Shape;211;p24"/>
          <p:cNvSpPr txBox="1"/>
          <p:nvPr/>
        </p:nvSpPr>
        <p:spPr>
          <a:xfrm>
            <a:off x="5609550" y="6385925"/>
            <a:ext cx="9729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10/30</a:t>
            </a:r>
            <a:endParaRPr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2" name="Google Shape;212;p24"/>
          <p:cNvSpPr txBox="1">
            <a:spLocks noGrp="1"/>
          </p:cNvSpPr>
          <p:nvPr>
            <p:ph type="subTitle" idx="4294967295"/>
          </p:nvPr>
        </p:nvSpPr>
        <p:spPr>
          <a:xfrm rot="482">
            <a:off x="9883700" y="5887624"/>
            <a:ext cx="2141100" cy="845700"/>
          </a:xfrm>
          <a:prstGeom prst="rect">
            <a:avLst/>
          </a:prstGeom>
          <a:noFill/>
          <a:ln>
            <a:noFill/>
          </a:ln>
          <a:effectLst>
            <a:outerShdw blurRad="714375" dist="190500" dir="5400000" algn="bl" rotWithShape="0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C000"/>
              </a:buClr>
              <a:buSzPts val="1600"/>
              <a:buNone/>
            </a:pPr>
            <a: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Trey Darley</a:t>
            </a:r>
            <a:b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FOSDEM BoF</a:t>
            </a:r>
            <a:b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2026-01-31</a:t>
            </a:r>
            <a:endParaRPr sz="1400"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499526" cy="8333025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BoF Working Norms</a:t>
            </a:r>
            <a:endParaRPr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0" name="Google Shape;220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Verdana"/>
              <a:buChar char="-"/>
            </a:pPr>
            <a:r>
              <a:rPr lang="en-US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One mic</a:t>
            </a:r>
            <a:br>
              <a:rPr lang="en-US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Verdana"/>
              <a:buChar char="-"/>
            </a:pPr>
            <a:r>
              <a:rPr lang="en-US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No solutions without concrete examples</a:t>
            </a:r>
            <a:br>
              <a:rPr lang="en-US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Verdana"/>
              <a:buChar char="-"/>
            </a:pPr>
            <a:r>
              <a:rPr lang="en-US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Step up / step back</a:t>
            </a:r>
            <a:br>
              <a:rPr lang="en-US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Verdana"/>
              <a:buChar char="-"/>
            </a:pPr>
            <a:r>
              <a:rPr lang="en-US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 may park threads to protect time</a:t>
            </a:r>
            <a:endParaRPr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1" name="Google Shape;221;p25"/>
          <p:cNvSpPr txBox="1">
            <a:spLocks noGrp="1"/>
          </p:cNvSpPr>
          <p:nvPr>
            <p:ph type="dt" idx="10"/>
          </p:nvPr>
        </p:nvSpPr>
        <p:spPr>
          <a:xfrm>
            <a:off x="106262" y="6447775"/>
            <a:ext cx="17928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strike="noStrike" cap="none">
                <a:solidFill>
                  <a:schemeClr val="lt1"/>
                </a:solidFill>
                <a:highlight>
                  <a:schemeClr val="dk1"/>
                </a:highlight>
                <a:latin typeface="Verdana"/>
                <a:ea typeface="Verdana"/>
                <a:cs typeface="Verdana"/>
                <a:sym typeface="Verdana"/>
              </a:rPr>
              <a:t>TLP:CLEAR</a:t>
            </a:r>
            <a:endParaRPr sz="1400" b="1" i="0" strike="noStrike" cap="none">
              <a:solidFill>
                <a:schemeClr val="lt1"/>
              </a:solidFill>
              <a:highlight>
                <a:schemeClr val="dk1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2" name="Google Shape;22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sp>
        <p:nvSpPr>
          <p:cNvPr id="223" name="Google Shape;223;p25"/>
          <p:cNvSpPr txBox="1"/>
          <p:nvPr/>
        </p:nvSpPr>
        <p:spPr>
          <a:xfrm>
            <a:off x="5675850" y="6385925"/>
            <a:ext cx="8403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11/30</a:t>
            </a:r>
            <a:endParaRPr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4" name="Google Shape;224;p25"/>
          <p:cNvSpPr txBox="1">
            <a:spLocks noGrp="1"/>
          </p:cNvSpPr>
          <p:nvPr>
            <p:ph type="subTitle" idx="4294967295"/>
          </p:nvPr>
        </p:nvSpPr>
        <p:spPr>
          <a:xfrm rot="482">
            <a:off x="9883700" y="5887624"/>
            <a:ext cx="2141100" cy="845700"/>
          </a:xfrm>
          <a:prstGeom prst="rect">
            <a:avLst/>
          </a:prstGeom>
          <a:noFill/>
          <a:ln>
            <a:noFill/>
          </a:ln>
          <a:effectLst>
            <a:outerShdw blurRad="714375" dist="190500" dir="5400000" algn="bl" rotWithShape="0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C000"/>
              </a:buClr>
              <a:buSzPts val="1600"/>
              <a:buNone/>
            </a:pPr>
            <a: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Trey Darley</a:t>
            </a:r>
            <a:b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FOSDEM BoF</a:t>
            </a:r>
            <a:b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2026-01-31</a:t>
            </a:r>
            <a:endParaRPr sz="1400"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499526" cy="8333025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Seed Questions</a:t>
            </a:r>
            <a:endParaRPr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Verdana"/>
              <a:buChar char="-"/>
            </a:pPr>
            <a:r>
              <a:rPr lang="en-US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Where do you actually start on Monday morning?</a:t>
            </a:r>
            <a:br>
              <a:rPr lang="en-US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Verdana"/>
              <a:buChar char="-"/>
            </a:pPr>
            <a:r>
              <a:rPr lang="en-US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Who has tried to enumerate </a:t>
            </a:r>
            <a:r>
              <a:rPr lang="en-US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time_t</a:t>
            </a:r>
            <a:r>
              <a:rPr lang="en-US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exposure — and what surprised you?</a:t>
            </a:r>
            <a:br>
              <a:rPr lang="en-US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Verdana"/>
              <a:buChar char="-"/>
            </a:pPr>
            <a:r>
              <a:rPr lang="en-US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Pick one system you know well. Where would you start? What helps with testing? What’s missing?</a:t>
            </a:r>
            <a:endParaRPr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3" name="Google Shape;233;p26"/>
          <p:cNvSpPr txBox="1">
            <a:spLocks noGrp="1"/>
          </p:cNvSpPr>
          <p:nvPr>
            <p:ph type="dt" idx="10"/>
          </p:nvPr>
        </p:nvSpPr>
        <p:spPr>
          <a:xfrm>
            <a:off x="106262" y="6447775"/>
            <a:ext cx="17928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strike="noStrike" cap="none">
                <a:solidFill>
                  <a:schemeClr val="lt1"/>
                </a:solidFill>
                <a:highlight>
                  <a:schemeClr val="dk1"/>
                </a:highlight>
                <a:latin typeface="Verdana"/>
                <a:ea typeface="Verdana"/>
                <a:cs typeface="Verdana"/>
                <a:sym typeface="Verdana"/>
              </a:rPr>
              <a:t>TLP:CLEAR</a:t>
            </a:r>
            <a:endParaRPr sz="1400" b="1" i="0" strike="noStrike" cap="none">
              <a:solidFill>
                <a:schemeClr val="lt1"/>
              </a:solidFill>
              <a:highlight>
                <a:schemeClr val="dk1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4" name="Google Shape;234;p26"/>
          <p:cNvSpPr txBox="1"/>
          <p:nvPr/>
        </p:nvSpPr>
        <p:spPr>
          <a:xfrm>
            <a:off x="5653800" y="6385925"/>
            <a:ext cx="8844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12/30</a:t>
            </a:r>
            <a:endParaRPr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5" name="Google Shape;235;p26"/>
          <p:cNvSpPr txBox="1">
            <a:spLocks noGrp="1"/>
          </p:cNvSpPr>
          <p:nvPr>
            <p:ph type="subTitle" idx="4294967295"/>
          </p:nvPr>
        </p:nvSpPr>
        <p:spPr>
          <a:xfrm rot="482">
            <a:off x="9883700" y="5887624"/>
            <a:ext cx="2141100" cy="845700"/>
          </a:xfrm>
          <a:prstGeom prst="rect">
            <a:avLst/>
          </a:prstGeom>
          <a:noFill/>
          <a:ln>
            <a:noFill/>
          </a:ln>
          <a:effectLst>
            <a:outerShdw blurRad="714375" dist="190500" dir="5400000" algn="bl" rotWithShape="0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C000"/>
              </a:buClr>
              <a:buSzPts val="1600"/>
              <a:buNone/>
            </a:pPr>
            <a: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Trey Darley</a:t>
            </a:r>
            <a:b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FOSDEM BoF</a:t>
            </a:r>
            <a:b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2026-01-31</a:t>
            </a:r>
            <a:endParaRPr sz="1400"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499526" cy="8333025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Follow-Up Prompts</a:t>
            </a:r>
            <a:endParaRPr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43" name="Google Shape;243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55000" lnSpcReduction="10000"/>
          </a:bodyPr>
          <a:lstStyle/>
          <a:p>
            <a:pPr marL="457200" lvl="0" indent="-291465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64285"/>
              <a:buFont typeface="Verdana"/>
              <a:buChar char="-"/>
            </a:pPr>
            <a:r>
              <a:rPr lang="en-US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Discussion stuck too deep → </a:t>
            </a:r>
            <a:r>
              <a:rPr lang="en-US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How far down the dependency tree?</a:t>
            </a:r>
            <a:br>
              <a:rPr lang="en-US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29146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64285"/>
              <a:buFont typeface="Verdana"/>
              <a:buChar char="-"/>
            </a:pPr>
            <a:r>
              <a:rPr lang="en-US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Discussion stuck too shallow → </a:t>
            </a:r>
            <a:r>
              <a:rPr lang="en-US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Where does time leak into protocols?</a:t>
            </a:r>
            <a:br>
              <a:rPr lang="en-US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29146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64285"/>
              <a:buFont typeface="Verdana"/>
              <a:buChar char="-"/>
            </a:pPr>
            <a:r>
              <a:rPr lang="en-US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Discussion stuck in code → </a:t>
            </a:r>
            <a:r>
              <a:rPr lang="en-US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What about 20-year embedded lifetimes?</a:t>
            </a:r>
            <a:br>
              <a:rPr lang="en-US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29146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64285"/>
              <a:buFont typeface="Verdana"/>
              <a:buChar char="-"/>
            </a:pPr>
            <a:r>
              <a:rPr lang="en-US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Discussion stuck in theory → </a:t>
            </a:r>
            <a:r>
              <a:rPr lang="en-US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Where do you hit walls?</a:t>
            </a:r>
            <a:br>
              <a:rPr lang="en-US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29146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64285"/>
              <a:buFont typeface="Verdana"/>
              <a:buChar char="-"/>
            </a:pPr>
            <a:r>
              <a:rPr lang="en-US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Discussion stuck in pessimism → </a:t>
            </a:r>
            <a:r>
              <a:rPr lang="en-US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What tooling exists? What doesn’t?</a:t>
            </a:r>
            <a:br>
              <a:rPr lang="en-US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29146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64285"/>
              <a:buFont typeface="Verdana"/>
              <a:buChar char="-"/>
            </a:pPr>
            <a:r>
              <a:rPr lang="en-US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Discussion stuck in closure → </a:t>
            </a:r>
            <a:r>
              <a:rPr lang="en-US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What would you need to know to be confident in that answer?</a:t>
            </a:r>
            <a:br>
              <a:rPr lang="en-US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29146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64285"/>
              <a:buFont typeface="Verdana"/>
              <a:buChar char="-"/>
            </a:pPr>
            <a:r>
              <a:rPr lang="en-US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One voice dominating →</a:t>
            </a:r>
            <a:r>
              <a:rPr lang="en-US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Anyone from a different context — embedded, distro, infrastructure?</a:t>
            </a:r>
            <a:br>
              <a:rPr lang="en-US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29146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64285"/>
              <a:buFont typeface="Verdana"/>
              <a:buChar char="-"/>
            </a:pPr>
            <a:r>
              <a:rPr lang="en-US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Energy flagging → </a:t>
            </a:r>
            <a:r>
              <a:rPr lang="en-US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Let's make it concrete: pick one system. Where would you start Monday morning?</a:t>
            </a:r>
            <a:endParaRPr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44" name="Google Shape;244;p27"/>
          <p:cNvSpPr txBox="1">
            <a:spLocks noGrp="1"/>
          </p:cNvSpPr>
          <p:nvPr>
            <p:ph type="dt" idx="10"/>
          </p:nvPr>
        </p:nvSpPr>
        <p:spPr>
          <a:xfrm>
            <a:off x="106262" y="6447775"/>
            <a:ext cx="17928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strike="noStrike" cap="none">
                <a:solidFill>
                  <a:schemeClr val="lt1"/>
                </a:solidFill>
                <a:highlight>
                  <a:schemeClr val="dk1"/>
                </a:highlight>
                <a:latin typeface="Verdana"/>
                <a:ea typeface="Verdana"/>
                <a:cs typeface="Verdana"/>
                <a:sym typeface="Verdana"/>
              </a:rPr>
              <a:t>TLP:CLEAR</a:t>
            </a:r>
            <a:endParaRPr sz="1400" b="1" i="0" strike="noStrike" cap="none">
              <a:solidFill>
                <a:schemeClr val="lt1"/>
              </a:solidFill>
              <a:highlight>
                <a:schemeClr val="dk1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45" name="Google Shape;245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sp>
        <p:nvSpPr>
          <p:cNvPr id="246" name="Google Shape;246;p27"/>
          <p:cNvSpPr txBox="1"/>
          <p:nvPr/>
        </p:nvSpPr>
        <p:spPr>
          <a:xfrm>
            <a:off x="5639100" y="6385925"/>
            <a:ext cx="9138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13/30</a:t>
            </a:r>
            <a:endParaRPr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47" name="Google Shape;247;p27"/>
          <p:cNvSpPr txBox="1">
            <a:spLocks noGrp="1"/>
          </p:cNvSpPr>
          <p:nvPr>
            <p:ph type="subTitle" idx="4294967295"/>
          </p:nvPr>
        </p:nvSpPr>
        <p:spPr>
          <a:xfrm rot="482">
            <a:off x="9883700" y="5887624"/>
            <a:ext cx="2141100" cy="845700"/>
          </a:xfrm>
          <a:prstGeom prst="rect">
            <a:avLst/>
          </a:prstGeom>
          <a:noFill/>
          <a:ln>
            <a:noFill/>
          </a:ln>
          <a:effectLst>
            <a:outerShdw blurRad="714375" dist="190500" dir="5400000" algn="bl" rotWithShape="0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C000"/>
              </a:buClr>
              <a:buSzPts val="1600"/>
              <a:buNone/>
            </a:pPr>
            <a: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Trey Darley</a:t>
            </a:r>
            <a:b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FOSDEM BoF</a:t>
            </a:r>
            <a:b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2026-01-31</a:t>
            </a:r>
            <a:endParaRPr sz="1400"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8"/>
          <p:cNvSpPr txBox="1">
            <a:spLocks noGrp="1"/>
          </p:cNvSpPr>
          <p:nvPr>
            <p:ph type="dt" idx="10"/>
          </p:nvPr>
        </p:nvSpPr>
        <p:spPr>
          <a:xfrm>
            <a:off x="106262" y="6447775"/>
            <a:ext cx="17928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strike="noStrike" cap="none">
                <a:solidFill>
                  <a:schemeClr val="lt1"/>
                </a:solidFill>
                <a:highlight>
                  <a:schemeClr val="dk1"/>
                </a:highlight>
                <a:latin typeface="Verdana"/>
                <a:ea typeface="Verdana"/>
                <a:cs typeface="Verdana"/>
                <a:sym typeface="Verdana"/>
              </a:rPr>
              <a:t>TLP:CLEAR</a:t>
            </a:r>
            <a:endParaRPr sz="1400" b="1" i="0" strike="noStrike" cap="none">
              <a:solidFill>
                <a:schemeClr val="lt1"/>
              </a:solidFill>
              <a:highlight>
                <a:schemeClr val="dk1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54" name="Google Shape;254;p28"/>
          <p:cNvSpPr txBox="1">
            <a:spLocks noGrp="1"/>
          </p:cNvSpPr>
          <p:nvPr>
            <p:ph type="subTitle" idx="4294967295"/>
          </p:nvPr>
        </p:nvSpPr>
        <p:spPr>
          <a:xfrm rot="482">
            <a:off x="9883700" y="5887624"/>
            <a:ext cx="2141100" cy="845700"/>
          </a:xfrm>
          <a:prstGeom prst="rect">
            <a:avLst/>
          </a:prstGeom>
          <a:noFill/>
          <a:ln>
            <a:noFill/>
          </a:ln>
          <a:effectLst>
            <a:outerShdw blurRad="714375" dist="190500" dir="5400000" algn="bl" rotWithShape="0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C000"/>
              </a:buClr>
              <a:buSzPts val="1600"/>
              <a:buNone/>
            </a:pPr>
            <a:r>
              <a:rPr lang="en-US" sz="1400" b="1">
                <a:latin typeface="Verdana"/>
                <a:ea typeface="Verdana"/>
                <a:cs typeface="Verdana"/>
                <a:sym typeface="Verdana"/>
              </a:rPr>
              <a:t>Trey Darley</a:t>
            </a:r>
            <a:br>
              <a:rPr lang="en-US" sz="1400" b="1">
                <a:latin typeface="Verdana"/>
                <a:ea typeface="Verdana"/>
                <a:cs typeface="Verdana"/>
                <a:sym typeface="Verdana"/>
              </a:rPr>
            </a:br>
            <a:r>
              <a:rPr lang="en-US" sz="1400" b="1">
                <a:latin typeface="Verdana"/>
                <a:ea typeface="Verdana"/>
                <a:cs typeface="Verdana"/>
                <a:sym typeface="Verdana"/>
              </a:rPr>
              <a:t>Proper Tools</a:t>
            </a:r>
            <a:br>
              <a:rPr lang="en-US" sz="1400" b="1">
                <a:latin typeface="Verdana"/>
                <a:ea typeface="Verdana"/>
                <a:cs typeface="Verdana"/>
                <a:sym typeface="Verdana"/>
              </a:rPr>
            </a:br>
            <a:r>
              <a:rPr lang="en-US" sz="1400" b="1">
                <a:latin typeface="Verdana"/>
                <a:ea typeface="Verdana"/>
                <a:cs typeface="Verdana"/>
                <a:sym typeface="Verdana"/>
              </a:rPr>
              <a:t>2026-02-03</a:t>
            </a:r>
            <a:endParaRPr sz="1400" b="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55" name="Google Shape;255;p28"/>
          <p:cNvSpPr txBox="1"/>
          <p:nvPr/>
        </p:nvSpPr>
        <p:spPr>
          <a:xfrm>
            <a:off x="8871150" y="3111900"/>
            <a:ext cx="3088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chemeClr val="dk1"/>
                </a:solidFill>
              </a:rPr>
              <a:t>GitHub Badge Format</a:t>
            </a:r>
            <a:br>
              <a:rPr lang="en-US" sz="4800">
                <a:solidFill>
                  <a:schemeClr val="dk1"/>
                </a:solidFill>
              </a:rPr>
            </a:br>
            <a:r>
              <a:rPr lang="en-US" sz="4800">
                <a:solidFill>
                  <a:schemeClr val="dk1"/>
                </a:solidFill>
              </a:rPr>
              <a:t>💥⁉️⛔🌍</a:t>
            </a:r>
            <a:r>
              <a:rPr lang="en-US" sz="3600">
                <a:solidFill>
                  <a:schemeClr val="dk1"/>
                </a:solidFill>
              </a:rPr>
              <a:t> </a:t>
            </a:r>
            <a:br>
              <a:rPr lang="en-US" sz="1600">
                <a:solidFill>
                  <a:schemeClr val="dk1"/>
                </a:solidFill>
              </a:rPr>
            </a:br>
            <a:br>
              <a:rPr lang="en-US" sz="100">
                <a:solidFill>
                  <a:schemeClr val="dk1"/>
                </a:solidFill>
              </a:rPr>
            </a:br>
            <a:r>
              <a:rPr lang="en-US" sz="1600" b="1">
                <a:solidFill>
                  <a:schemeClr val="dk1"/>
                </a:solidFill>
              </a:rPr>
              <a:t>High Impact</a:t>
            </a:r>
            <a:r>
              <a:rPr lang="en-US" sz="1600">
                <a:solidFill>
                  <a:schemeClr val="dk1"/>
                </a:solidFill>
              </a:rPr>
              <a:t> / </a:t>
            </a:r>
            <a:endParaRPr sz="1600">
              <a:solidFill>
                <a:schemeClr val="dk1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</a:rPr>
              <a:t>High Uncertainty</a:t>
            </a:r>
            <a:r>
              <a:rPr lang="en-US" sz="1600">
                <a:solidFill>
                  <a:schemeClr val="dk1"/>
                </a:solidFill>
              </a:rPr>
              <a:t> / </a:t>
            </a:r>
            <a:br>
              <a:rPr lang="en-US" sz="1600">
                <a:solidFill>
                  <a:schemeClr val="dk1"/>
                </a:solidFill>
              </a:rPr>
            </a:br>
            <a:r>
              <a:rPr lang="en-US" sz="1600" b="1">
                <a:solidFill>
                  <a:schemeClr val="dk1"/>
                </a:solidFill>
              </a:rPr>
              <a:t>High Difficulty</a:t>
            </a:r>
            <a:r>
              <a:rPr lang="en-US" sz="1600">
                <a:solidFill>
                  <a:schemeClr val="dk1"/>
                </a:solidFill>
              </a:rPr>
              <a:t> / </a:t>
            </a:r>
            <a:br>
              <a:rPr lang="en-US" sz="1600">
                <a:solidFill>
                  <a:schemeClr val="dk1"/>
                </a:solidFill>
              </a:rPr>
            </a:br>
            <a:r>
              <a:rPr lang="en-US" sz="1600" b="1">
                <a:solidFill>
                  <a:schemeClr val="dk1"/>
                </a:solidFill>
              </a:rPr>
              <a:t>Cross-sector Blast Radius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256" name="Google Shape;256;p28"/>
          <p:cNvSpPr txBox="1">
            <a:spLocks noGrp="1"/>
          </p:cNvSpPr>
          <p:nvPr>
            <p:ph type="title"/>
          </p:nvPr>
        </p:nvSpPr>
        <p:spPr>
          <a:xfrm>
            <a:off x="912825" y="-275950"/>
            <a:ext cx="100410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 b="1">
                <a:latin typeface="Verdana"/>
                <a:ea typeface="Verdana"/>
                <a:cs typeface="Verdana"/>
                <a:sym typeface="Verdana"/>
              </a:rPr>
              <a:t>The 2038-Class Risk Exposure Matrix</a:t>
            </a:r>
            <a:endParaRPr sz="3700" b="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57" name="Google Shape;257;p28"/>
          <p:cNvSpPr/>
          <p:nvPr/>
        </p:nvSpPr>
        <p:spPr>
          <a:xfrm>
            <a:off x="3205162" y="830362"/>
            <a:ext cx="5760600" cy="5760600"/>
          </a:xfrm>
          <a:prstGeom prst="ellipse">
            <a:avLst/>
          </a:prstGeom>
          <a:noFill/>
          <a:ln w="228600" cap="flat" cmpd="sng">
            <a:solidFill>
              <a:srgbClr val="D7191C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258" name="Google Shape;258;p28"/>
          <p:cNvSpPr/>
          <p:nvPr/>
        </p:nvSpPr>
        <p:spPr>
          <a:xfrm>
            <a:off x="3662362" y="1287562"/>
            <a:ext cx="4846200" cy="4846200"/>
          </a:xfrm>
          <a:prstGeom prst="ellipse">
            <a:avLst/>
          </a:prstGeom>
          <a:noFill/>
          <a:ln w="114300" cap="flat" cmpd="sng">
            <a:solidFill>
              <a:srgbClr val="FDAE6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259" name="Google Shape;259;p28"/>
          <p:cNvSpPr/>
          <p:nvPr/>
        </p:nvSpPr>
        <p:spPr>
          <a:xfrm rot="5400000">
            <a:off x="4119562" y="1744762"/>
            <a:ext cx="3931800" cy="3931800"/>
          </a:xfrm>
          <a:prstGeom prst="ellipse">
            <a:avLst/>
          </a:prstGeom>
          <a:noFill/>
          <a:ln w="76200" cap="flat" cmpd="sng">
            <a:solidFill>
              <a:schemeClr val="accent6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graphicFrame>
        <p:nvGraphicFramePr>
          <p:cNvPr id="260" name="Google Shape;260;p28"/>
          <p:cNvGraphicFramePr/>
          <p:nvPr/>
        </p:nvGraphicFramePr>
        <p:xfrm>
          <a:off x="4782600" y="2564738"/>
          <a:ext cx="2626800" cy="2369925"/>
        </p:xfrm>
        <a:graphic>
          <a:graphicData uri="http://schemas.openxmlformats.org/drawingml/2006/table">
            <a:tbl>
              <a:tblPr>
                <a:noFill/>
                <a:tableStyleId>{8D460927-ED08-498C-927F-9032B86818CF}</a:tableStyleId>
              </a:tblPr>
              <a:tblGrid>
                <a:gridCol w="87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899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380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💥</a:t>
                      </a:r>
                      <a:endParaRPr sz="380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0" marR="0" marT="0" marB="0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380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⁉️</a:t>
                      </a:r>
                      <a:endParaRPr sz="380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0" marR="0" marT="0" marB="0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380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⛔</a:t>
                      </a:r>
                      <a:endParaRPr sz="380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0" marR="0" marT="0" marB="0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99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80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⚠️</a:t>
                      </a:r>
                      <a:endParaRPr sz="380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0" marR="0" marT="0" marB="0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80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🔬</a:t>
                      </a:r>
                      <a:endParaRPr sz="380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0" marR="0" marT="0" marB="0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80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🛠️ </a:t>
                      </a:r>
                      <a:endParaRPr sz="380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0" marR="0" marT="0" marB="0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99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380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🥱</a:t>
                      </a:r>
                      <a:endParaRPr sz="380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0" marR="0" marT="0" marB="0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80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✅</a:t>
                      </a:r>
                      <a:endParaRPr sz="380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0" marR="0" marT="0" marB="0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380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🛝</a:t>
                      </a:r>
                      <a:endParaRPr sz="380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0" marR="0" marT="0" marB="0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61" name="Google Shape;261;p28"/>
          <p:cNvSpPr txBox="1"/>
          <p:nvPr/>
        </p:nvSpPr>
        <p:spPr>
          <a:xfrm>
            <a:off x="4908325" y="2301663"/>
            <a:ext cx="632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Impact</a:t>
            </a:r>
            <a:endParaRPr sz="8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62" name="Google Shape;262;p28"/>
          <p:cNvSpPr txBox="1"/>
          <p:nvPr/>
        </p:nvSpPr>
        <p:spPr>
          <a:xfrm>
            <a:off x="5678050" y="2301663"/>
            <a:ext cx="893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Uncertainty</a:t>
            </a:r>
            <a:endParaRPr sz="8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63" name="Google Shape;263;p28"/>
          <p:cNvSpPr txBox="1"/>
          <p:nvPr/>
        </p:nvSpPr>
        <p:spPr>
          <a:xfrm>
            <a:off x="6589696" y="2301663"/>
            <a:ext cx="893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Difficulty</a:t>
            </a:r>
            <a:endParaRPr sz="8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64" name="Google Shape;264;p28"/>
          <p:cNvSpPr txBox="1"/>
          <p:nvPr/>
        </p:nvSpPr>
        <p:spPr>
          <a:xfrm rot="-5400000">
            <a:off x="4454361" y="2826630"/>
            <a:ext cx="453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High</a:t>
            </a:r>
            <a:endParaRPr sz="8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65" name="Google Shape;265;p28"/>
          <p:cNvSpPr txBox="1"/>
          <p:nvPr/>
        </p:nvSpPr>
        <p:spPr>
          <a:xfrm rot="-5400000">
            <a:off x="4365111" y="3595800"/>
            <a:ext cx="632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Medium</a:t>
            </a:r>
            <a:endParaRPr sz="8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66" name="Google Shape;266;p28"/>
          <p:cNvSpPr txBox="1"/>
          <p:nvPr/>
        </p:nvSpPr>
        <p:spPr>
          <a:xfrm rot="-5400000">
            <a:off x="4464561" y="4365278"/>
            <a:ext cx="433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Low</a:t>
            </a:r>
            <a:endParaRPr sz="8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67" name="Google Shape;267;p28"/>
          <p:cNvSpPr txBox="1"/>
          <p:nvPr/>
        </p:nvSpPr>
        <p:spPr>
          <a:xfrm>
            <a:off x="5572500" y="1546318"/>
            <a:ext cx="1047000" cy="43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📍</a:t>
            </a:r>
            <a:r>
              <a:rPr lang="en-US" sz="12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Local</a:t>
            </a:r>
            <a:endParaRPr sz="12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68" name="Google Shape;268;p28"/>
          <p:cNvSpPr txBox="1"/>
          <p:nvPr/>
        </p:nvSpPr>
        <p:spPr>
          <a:xfrm>
            <a:off x="5315850" y="1112400"/>
            <a:ext cx="1560300" cy="43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🏭 </a:t>
            </a:r>
            <a:r>
              <a:rPr lang="en-US" sz="12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Sector-wide</a:t>
            </a:r>
            <a:endParaRPr sz="12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69" name="Google Shape;269;p28"/>
          <p:cNvSpPr txBox="1"/>
          <p:nvPr/>
        </p:nvSpPr>
        <p:spPr>
          <a:xfrm>
            <a:off x="5315850" y="627758"/>
            <a:ext cx="1560300" cy="43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🌍</a:t>
            </a:r>
            <a:r>
              <a:rPr lang="en-US" sz="12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Cross-sector</a:t>
            </a:r>
            <a:endParaRPr sz="12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81248"/>
            <a:ext cx="12192000" cy="812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29"/>
          <p:cNvSpPr/>
          <p:nvPr/>
        </p:nvSpPr>
        <p:spPr>
          <a:xfrm>
            <a:off x="930925" y="5216925"/>
            <a:ext cx="10358700" cy="893700"/>
          </a:xfrm>
          <a:prstGeom prst="rect">
            <a:avLst/>
          </a:prstGeom>
          <a:solidFill>
            <a:srgbClr val="E5D1B0">
              <a:alpha val="500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9"/>
          <p:cNvSpPr txBox="1">
            <a:spLocks noGrp="1"/>
          </p:cNvSpPr>
          <p:nvPr>
            <p:ph type="dt" idx="10"/>
          </p:nvPr>
        </p:nvSpPr>
        <p:spPr>
          <a:xfrm>
            <a:off x="106262" y="6447775"/>
            <a:ext cx="17928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strike="noStrike" cap="none">
                <a:solidFill>
                  <a:schemeClr val="lt1"/>
                </a:solidFill>
                <a:highlight>
                  <a:schemeClr val="dk1"/>
                </a:highlight>
                <a:latin typeface="Verdana"/>
                <a:ea typeface="Verdana"/>
                <a:cs typeface="Verdana"/>
                <a:sym typeface="Verdana"/>
              </a:rPr>
              <a:t>TLP:CLEAR</a:t>
            </a:r>
            <a:endParaRPr sz="1400" b="1" i="0" strike="noStrike" cap="none">
              <a:solidFill>
                <a:schemeClr val="lt1"/>
              </a:solidFill>
              <a:highlight>
                <a:schemeClr val="dk1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8" name="Google Shape;278;p29"/>
          <p:cNvSpPr txBox="1"/>
          <p:nvPr/>
        </p:nvSpPr>
        <p:spPr>
          <a:xfrm>
            <a:off x="598650" y="5216925"/>
            <a:ext cx="10994700" cy="62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Let's Talk About Kerberos!</a:t>
            </a:r>
            <a:endParaRPr sz="5400"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9" name="Google Shape;279;p29"/>
          <p:cNvSpPr txBox="1"/>
          <p:nvPr/>
        </p:nvSpPr>
        <p:spPr>
          <a:xfrm>
            <a:off x="5668500" y="6385925"/>
            <a:ext cx="8550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15/30</a:t>
            </a:r>
            <a:endParaRPr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80" name="Google Shape;280;p29"/>
          <p:cNvSpPr txBox="1">
            <a:spLocks noGrp="1"/>
          </p:cNvSpPr>
          <p:nvPr>
            <p:ph type="subTitle" idx="4294967295"/>
          </p:nvPr>
        </p:nvSpPr>
        <p:spPr>
          <a:xfrm rot="482">
            <a:off x="9883700" y="5887624"/>
            <a:ext cx="2141100" cy="845700"/>
          </a:xfrm>
          <a:prstGeom prst="rect">
            <a:avLst/>
          </a:prstGeom>
          <a:noFill/>
          <a:ln>
            <a:noFill/>
          </a:ln>
          <a:effectLst>
            <a:outerShdw blurRad="714375" dist="190500" dir="5400000" algn="bl" rotWithShape="0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C000"/>
              </a:buClr>
              <a:buSzPts val="1600"/>
              <a:buNone/>
            </a:pPr>
            <a: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Trey Darley</a:t>
            </a:r>
            <a:b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FOSDEM BoF</a:t>
            </a:r>
            <a:b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2026-01-31</a:t>
            </a:r>
            <a:endParaRPr sz="1400"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0"/>
          <p:cNvSpPr txBox="1">
            <a:spLocks noGrp="1"/>
          </p:cNvSpPr>
          <p:nvPr>
            <p:ph type="dt" idx="10"/>
          </p:nvPr>
        </p:nvSpPr>
        <p:spPr>
          <a:xfrm>
            <a:off x="106262" y="6447775"/>
            <a:ext cx="17928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strike="noStrike" cap="none">
                <a:solidFill>
                  <a:schemeClr val="lt1"/>
                </a:solidFill>
                <a:highlight>
                  <a:schemeClr val="dk1"/>
                </a:highlight>
                <a:latin typeface="Verdana"/>
                <a:ea typeface="Verdana"/>
                <a:cs typeface="Verdana"/>
                <a:sym typeface="Verdana"/>
              </a:rPr>
              <a:t>TLP:CLEAR</a:t>
            </a:r>
            <a:endParaRPr sz="1400" b="1" i="0" strike="noStrike" cap="none">
              <a:solidFill>
                <a:schemeClr val="lt1"/>
              </a:solidFill>
              <a:highlight>
                <a:schemeClr val="dk1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87" name="Google Shape;287;p30"/>
          <p:cNvSpPr txBox="1">
            <a:spLocks noGrp="1"/>
          </p:cNvSpPr>
          <p:nvPr>
            <p:ph type="subTitle" idx="4294967295"/>
          </p:nvPr>
        </p:nvSpPr>
        <p:spPr>
          <a:xfrm rot="482">
            <a:off x="9883700" y="5887624"/>
            <a:ext cx="2141100" cy="845700"/>
          </a:xfrm>
          <a:prstGeom prst="rect">
            <a:avLst/>
          </a:prstGeom>
          <a:noFill/>
          <a:ln>
            <a:noFill/>
          </a:ln>
          <a:effectLst>
            <a:outerShdw blurRad="714375" dist="190500" dir="5400000" algn="bl" rotWithShape="0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C000"/>
              </a:buClr>
              <a:buSzPts val="1600"/>
              <a:buNone/>
            </a:pPr>
            <a:r>
              <a:rPr lang="en-US" sz="1400" b="1">
                <a:latin typeface="Verdana"/>
                <a:ea typeface="Verdana"/>
                <a:cs typeface="Verdana"/>
                <a:sym typeface="Verdana"/>
              </a:rPr>
              <a:t>Trey Darley</a:t>
            </a:r>
            <a:br>
              <a:rPr lang="en-US" sz="1400" b="1">
                <a:latin typeface="Verdana"/>
                <a:ea typeface="Verdana"/>
                <a:cs typeface="Verdana"/>
                <a:sym typeface="Verdana"/>
              </a:rPr>
            </a:br>
            <a:r>
              <a:rPr lang="en-US" sz="1400" b="1">
                <a:latin typeface="Verdana"/>
                <a:ea typeface="Verdana"/>
                <a:cs typeface="Verdana"/>
                <a:sym typeface="Verdana"/>
              </a:rPr>
              <a:t>Proper Tools</a:t>
            </a:r>
            <a:br>
              <a:rPr lang="en-US" sz="1400" b="1">
                <a:latin typeface="Verdana"/>
                <a:ea typeface="Verdana"/>
                <a:cs typeface="Verdana"/>
                <a:sym typeface="Verdana"/>
              </a:rPr>
            </a:br>
            <a:r>
              <a:rPr lang="en-US" sz="1400" b="1">
                <a:latin typeface="Verdana"/>
                <a:ea typeface="Verdana"/>
                <a:cs typeface="Verdana"/>
                <a:sym typeface="Verdana"/>
              </a:rPr>
              <a:t>2026-02-03</a:t>
            </a:r>
            <a:endParaRPr sz="1400" b="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88" name="Google Shape;288;p30"/>
          <p:cNvSpPr txBox="1"/>
          <p:nvPr/>
        </p:nvSpPr>
        <p:spPr>
          <a:xfrm>
            <a:off x="8871150" y="3111900"/>
            <a:ext cx="3088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chemeClr val="dk1"/>
                </a:solidFill>
              </a:rPr>
              <a:t>GitHub Badge Format</a:t>
            </a:r>
            <a:br>
              <a:rPr lang="en-US" sz="4800">
                <a:solidFill>
                  <a:schemeClr val="dk1"/>
                </a:solidFill>
              </a:rPr>
            </a:br>
            <a:r>
              <a:rPr lang="en-US" sz="4800">
                <a:solidFill>
                  <a:schemeClr val="dk1"/>
                </a:solidFill>
              </a:rPr>
              <a:t>💥⁉️🛠️🌍</a:t>
            </a:r>
            <a:r>
              <a:rPr lang="en-US" sz="3600">
                <a:solidFill>
                  <a:schemeClr val="dk1"/>
                </a:solidFill>
              </a:rPr>
              <a:t> </a:t>
            </a:r>
            <a:br>
              <a:rPr lang="en-US" sz="1600">
                <a:solidFill>
                  <a:schemeClr val="dk1"/>
                </a:solidFill>
              </a:rPr>
            </a:br>
            <a:br>
              <a:rPr lang="en-US" sz="100">
                <a:solidFill>
                  <a:schemeClr val="dk1"/>
                </a:solidFill>
              </a:rPr>
            </a:br>
            <a:r>
              <a:rPr lang="en-US" sz="1600" b="1">
                <a:solidFill>
                  <a:schemeClr val="dk1"/>
                </a:solidFill>
              </a:rPr>
              <a:t>High Impact</a:t>
            </a:r>
            <a:r>
              <a:rPr lang="en-US" sz="1600">
                <a:solidFill>
                  <a:schemeClr val="dk1"/>
                </a:solidFill>
              </a:rPr>
              <a:t> / </a:t>
            </a:r>
            <a:endParaRPr sz="1600">
              <a:solidFill>
                <a:schemeClr val="dk1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</a:rPr>
              <a:t>High Uncertainty</a:t>
            </a:r>
            <a:r>
              <a:rPr lang="en-US" sz="1600">
                <a:solidFill>
                  <a:schemeClr val="dk1"/>
                </a:solidFill>
              </a:rPr>
              <a:t> / </a:t>
            </a:r>
            <a:br>
              <a:rPr lang="en-US" sz="1600">
                <a:solidFill>
                  <a:schemeClr val="dk1"/>
                </a:solidFill>
              </a:rPr>
            </a:br>
            <a:r>
              <a:rPr lang="en-US" sz="1600" b="1">
                <a:solidFill>
                  <a:schemeClr val="dk1"/>
                </a:solidFill>
              </a:rPr>
              <a:t>Medium Difficulty</a:t>
            </a:r>
            <a:r>
              <a:rPr lang="en-US" sz="1600">
                <a:solidFill>
                  <a:schemeClr val="dk1"/>
                </a:solidFill>
              </a:rPr>
              <a:t> / </a:t>
            </a:r>
            <a:br>
              <a:rPr lang="en-US" sz="1600">
                <a:solidFill>
                  <a:schemeClr val="dk1"/>
                </a:solidFill>
              </a:rPr>
            </a:br>
            <a:r>
              <a:rPr lang="en-US" sz="1600" b="1">
                <a:solidFill>
                  <a:schemeClr val="dk1"/>
                </a:solidFill>
              </a:rPr>
              <a:t>Cross-sector Blast Radius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289" name="Google Shape;289;p30"/>
          <p:cNvSpPr txBox="1">
            <a:spLocks noGrp="1"/>
          </p:cNvSpPr>
          <p:nvPr>
            <p:ph type="title"/>
          </p:nvPr>
        </p:nvSpPr>
        <p:spPr>
          <a:xfrm>
            <a:off x="912825" y="-275950"/>
            <a:ext cx="100410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 b="1">
                <a:latin typeface="Verdana"/>
                <a:ea typeface="Verdana"/>
                <a:cs typeface="Verdana"/>
                <a:sym typeface="Verdana"/>
              </a:rPr>
              <a:t>Kerberos Assessment</a:t>
            </a:r>
            <a:endParaRPr sz="3700" b="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90" name="Google Shape;290;p30"/>
          <p:cNvSpPr/>
          <p:nvPr/>
        </p:nvSpPr>
        <p:spPr>
          <a:xfrm>
            <a:off x="3205162" y="830362"/>
            <a:ext cx="5760600" cy="5760600"/>
          </a:xfrm>
          <a:prstGeom prst="ellipse">
            <a:avLst/>
          </a:prstGeom>
          <a:noFill/>
          <a:ln w="228600" cap="flat" cmpd="sng">
            <a:solidFill>
              <a:srgbClr val="D7191C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graphicFrame>
        <p:nvGraphicFramePr>
          <p:cNvPr id="291" name="Google Shape;291;p30"/>
          <p:cNvGraphicFramePr/>
          <p:nvPr/>
        </p:nvGraphicFramePr>
        <p:xfrm>
          <a:off x="4782600" y="2564738"/>
          <a:ext cx="2626800" cy="2369925"/>
        </p:xfrm>
        <a:graphic>
          <a:graphicData uri="http://schemas.openxmlformats.org/drawingml/2006/table">
            <a:tbl>
              <a:tblPr>
                <a:noFill/>
                <a:tableStyleId>{8D460927-ED08-498C-927F-9032B86818CF}</a:tableStyleId>
              </a:tblPr>
              <a:tblGrid>
                <a:gridCol w="87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899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380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💥</a:t>
                      </a:r>
                      <a:endParaRPr sz="380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0" marR="0" marT="0" marB="0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380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⁉️</a:t>
                      </a:r>
                      <a:endParaRPr sz="380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0" marR="0" marT="0" marB="0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380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0" marR="0" marT="0" marB="0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99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80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0" marR="0" marT="0" marB="0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80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0" marR="0" marT="0" marB="0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80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🛠️ </a:t>
                      </a:r>
                      <a:endParaRPr sz="380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0" marR="0" marT="0" marB="0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99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380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0" marR="0" marT="0" marB="0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80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0" marR="0" marT="0" marB="0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380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0" marR="0" marT="0" marB="0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92" name="Google Shape;292;p30"/>
          <p:cNvSpPr txBox="1"/>
          <p:nvPr/>
        </p:nvSpPr>
        <p:spPr>
          <a:xfrm>
            <a:off x="4908325" y="2301663"/>
            <a:ext cx="632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Impact</a:t>
            </a:r>
            <a:endParaRPr sz="8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93" name="Google Shape;293;p30"/>
          <p:cNvSpPr txBox="1"/>
          <p:nvPr/>
        </p:nvSpPr>
        <p:spPr>
          <a:xfrm>
            <a:off x="5678050" y="2301663"/>
            <a:ext cx="893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Uncertainty</a:t>
            </a:r>
            <a:endParaRPr sz="8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94" name="Google Shape;294;p30"/>
          <p:cNvSpPr txBox="1"/>
          <p:nvPr/>
        </p:nvSpPr>
        <p:spPr>
          <a:xfrm>
            <a:off x="6589696" y="2301663"/>
            <a:ext cx="893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Difficulty</a:t>
            </a:r>
            <a:endParaRPr sz="8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95" name="Google Shape;295;p30"/>
          <p:cNvSpPr txBox="1"/>
          <p:nvPr/>
        </p:nvSpPr>
        <p:spPr>
          <a:xfrm rot="-5400000">
            <a:off x="4454361" y="2826630"/>
            <a:ext cx="453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High</a:t>
            </a:r>
            <a:endParaRPr sz="8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96" name="Google Shape;296;p30"/>
          <p:cNvSpPr txBox="1"/>
          <p:nvPr/>
        </p:nvSpPr>
        <p:spPr>
          <a:xfrm rot="-5400000">
            <a:off x="4365111" y="3595800"/>
            <a:ext cx="632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Medium</a:t>
            </a:r>
            <a:endParaRPr sz="8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97" name="Google Shape;297;p30"/>
          <p:cNvSpPr txBox="1"/>
          <p:nvPr/>
        </p:nvSpPr>
        <p:spPr>
          <a:xfrm rot="-5400000">
            <a:off x="4464561" y="4365278"/>
            <a:ext cx="433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Low</a:t>
            </a:r>
            <a:endParaRPr sz="8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98" name="Google Shape;298;p30"/>
          <p:cNvSpPr txBox="1"/>
          <p:nvPr/>
        </p:nvSpPr>
        <p:spPr>
          <a:xfrm>
            <a:off x="5315850" y="627758"/>
            <a:ext cx="1560300" cy="43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🌍</a:t>
            </a:r>
            <a:r>
              <a:rPr lang="en-US" sz="12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Cross-sector</a:t>
            </a:r>
            <a:endParaRPr sz="12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99" name="Google Shape;299;p30"/>
          <p:cNvSpPr txBox="1"/>
          <p:nvPr/>
        </p:nvSpPr>
        <p:spPr>
          <a:xfrm>
            <a:off x="7759510" y="786315"/>
            <a:ext cx="44325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i="1">
                <a:solidFill>
                  <a:schemeClr val="dk1"/>
                </a:solidFill>
              </a:rPr>
              <a:t>One possible assessment…</a:t>
            </a:r>
            <a:endParaRPr sz="2500" i="1">
              <a:solidFill>
                <a:schemeClr val="dk1"/>
              </a:solidFill>
            </a:endParaRPr>
          </a:p>
        </p:txBody>
      </p:sp>
      <p:sp>
        <p:nvSpPr>
          <p:cNvPr id="300" name="Google Shape;300;p30"/>
          <p:cNvSpPr txBox="1"/>
          <p:nvPr/>
        </p:nvSpPr>
        <p:spPr>
          <a:xfrm>
            <a:off x="5378550" y="6385925"/>
            <a:ext cx="8253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16/30</a:t>
            </a:r>
            <a:endParaRPr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41675" y="-62200"/>
            <a:ext cx="12833676" cy="8555799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1"/>
          <p:cNvSpPr/>
          <p:nvPr/>
        </p:nvSpPr>
        <p:spPr>
          <a:xfrm>
            <a:off x="1753075" y="5216925"/>
            <a:ext cx="8694300" cy="999300"/>
          </a:xfrm>
          <a:prstGeom prst="rect">
            <a:avLst/>
          </a:prstGeom>
          <a:solidFill>
            <a:srgbClr val="E5D1B0">
              <a:alpha val="500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31"/>
          <p:cNvSpPr txBox="1">
            <a:spLocks noGrp="1"/>
          </p:cNvSpPr>
          <p:nvPr>
            <p:ph type="dt" idx="10"/>
          </p:nvPr>
        </p:nvSpPr>
        <p:spPr>
          <a:xfrm>
            <a:off x="106262" y="6447775"/>
            <a:ext cx="17928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strike="noStrike" cap="none">
                <a:solidFill>
                  <a:schemeClr val="lt1"/>
                </a:solidFill>
                <a:highlight>
                  <a:schemeClr val="dk1"/>
                </a:highlight>
                <a:latin typeface="Verdana"/>
                <a:ea typeface="Verdana"/>
                <a:cs typeface="Verdana"/>
                <a:sym typeface="Verdana"/>
              </a:rPr>
              <a:t>TLP:CLEAR</a:t>
            </a:r>
            <a:endParaRPr sz="1400" b="1" i="0" strike="noStrike" cap="none">
              <a:solidFill>
                <a:schemeClr val="lt1"/>
              </a:solidFill>
              <a:highlight>
                <a:schemeClr val="dk1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9" name="Google Shape;309;p31"/>
          <p:cNvSpPr txBox="1"/>
          <p:nvPr/>
        </p:nvSpPr>
        <p:spPr>
          <a:xfrm>
            <a:off x="598650" y="5216925"/>
            <a:ext cx="10994700" cy="62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Let's Talk About glibc!</a:t>
            </a:r>
            <a:endParaRPr sz="5400"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10" name="Google Shape;310;p31"/>
          <p:cNvSpPr txBox="1">
            <a:spLocks noGrp="1"/>
          </p:cNvSpPr>
          <p:nvPr>
            <p:ph type="subTitle" idx="4294967295"/>
          </p:nvPr>
        </p:nvSpPr>
        <p:spPr>
          <a:xfrm rot="482">
            <a:off x="9883700" y="5887624"/>
            <a:ext cx="2141100" cy="845700"/>
          </a:xfrm>
          <a:prstGeom prst="rect">
            <a:avLst/>
          </a:prstGeom>
          <a:noFill/>
          <a:ln>
            <a:noFill/>
          </a:ln>
          <a:effectLst>
            <a:outerShdw blurRad="714375" dist="190500" dir="5400000" algn="bl" rotWithShape="0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C000"/>
              </a:buClr>
              <a:buSzPts val="1600"/>
              <a:buNone/>
            </a:pPr>
            <a: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Trey Darley</a:t>
            </a:r>
            <a:b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FOSDEM BoF</a:t>
            </a:r>
            <a:b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2026-01-31</a:t>
            </a:r>
            <a:endParaRPr sz="1400"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11" name="Google Shape;311;p31"/>
          <p:cNvSpPr txBox="1"/>
          <p:nvPr/>
        </p:nvSpPr>
        <p:spPr>
          <a:xfrm>
            <a:off x="5661150" y="6385925"/>
            <a:ext cx="8697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17/30</a:t>
            </a:r>
            <a:endParaRPr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2"/>
          <p:cNvSpPr/>
          <p:nvPr/>
        </p:nvSpPr>
        <p:spPr>
          <a:xfrm>
            <a:off x="3662362" y="1287562"/>
            <a:ext cx="4846200" cy="4846200"/>
          </a:xfrm>
          <a:prstGeom prst="ellipse">
            <a:avLst/>
          </a:prstGeom>
          <a:noFill/>
          <a:ln w="114300" cap="flat" cmpd="sng">
            <a:solidFill>
              <a:srgbClr val="FDAE6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318" name="Google Shape;318;p32"/>
          <p:cNvSpPr txBox="1">
            <a:spLocks noGrp="1"/>
          </p:cNvSpPr>
          <p:nvPr>
            <p:ph type="subTitle" idx="4294967295"/>
          </p:nvPr>
        </p:nvSpPr>
        <p:spPr>
          <a:xfrm rot="482">
            <a:off x="9883700" y="5887624"/>
            <a:ext cx="2141100" cy="845700"/>
          </a:xfrm>
          <a:prstGeom prst="rect">
            <a:avLst/>
          </a:prstGeom>
          <a:noFill/>
          <a:ln>
            <a:noFill/>
          </a:ln>
          <a:effectLst>
            <a:outerShdw blurRad="714375" dist="190500" dir="5400000" algn="bl" rotWithShape="0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C000"/>
              </a:buClr>
              <a:buSzPts val="1600"/>
              <a:buNone/>
            </a:pPr>
            <a:r>
              <a:rPr lang="en-US" sz="1400" b="1">
                <a:latin typeface="Verdana"/>
                <a:ea typeface="Verdana"/>
                <a:cs typeface="Verdana"/>
                <a:sym typeface="Verdana"/>
              </a:rPr>
              <a:t>Trey Darley</a:t>
            </a:r>
            <a:br>
              <a:rPr lang="en-US" sz="1400" b="1">
                <a:latin typeface="Verdana"/>
                <a:ea typeface="Verdana"/>
                <a:cs typeface="Verdana"/>
                <a:sym typeface="Verdana"/>
              </a:rPr>
            </a:br>
            <a:r>
              <a:rPr lang="en-US" sz="1400" b="1">
                <a:latin typeface="Verdana"/>
                <a:ea typeface="Verdana"/>
                <a:cs typeface="Verdana"/>
                <a:sym typeface="Verdana"/>
              </a:rPr>
              <a:t>Proper Tools</a:t>
            </a:r>
            <a:br>
              <a:rPr lang="en-US" sz="1400" b="1">
                <a:latin typeface="Verdana"/>
                <a:ea typeface="Verdana"/>
                <a:cs typeface="Verdana"/>
                <a:sym typeface="Verdana"/>
              </a:rPr>
            </a:br>
            <a:r>
              <a:rPr lang="en-US" sz="1400" b="1">
                <a:latin typeface="Verdana"/>
                <a:ea typeface="Verdana"/>
                <a:cs typeface="Verdana"/>
                <a:sym typeface="Verdana"/>
              </a:rPr>
              <a:t>2026-02-03</a:t>
            </a:r>
            <a:endParaRPr sz="1400" b="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19" name="Google Shape;319;p32"/>
          <p:cNvSpPr txBox="1"/>
          <p:nvPr/>
        </p:nvSpPr>
        <p:spPr>
          <a:xfrm>
            <a:off x="8871150" y="3111900"/>
            <a:ext cx="3088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chemeClr val="dk1"/>
                </a:solidFill>
              </a:rPr>
              <a:t>GitHub Badge Format</a:t>
            </a:r>
            <a:br>
              <a:rPr lang="en-US" sz="4800">
                <a:solidFill>
                  <a:schemeClr val="dk1"/>
                </a:solidFill>
              </a:rPr>
            </a:br>
            <a:r>
              <a:rPr lang="en-US" sz="4800">
                <a:solidFill>
                  <a:schemeClr val="dk1"/>
                </a:solidFill>
              </a:rPr>
              <a:t>💥✅⛔🏭</a:t>
            </a:r>
            <a:r>
              <a:rPr lang="en-US" sz="3600">
                <a:solidFill>
                  <a:schemeClr val="dk1"/>
                </a:solidFill>
              </a:rPr>
              <a:t> </a:t>
            </a:r>
            <a:br>
              <a:rPr lang="en-US" sz="1600">
                <a:solidFill>
                  <a:schemeClr val="dk1"/>
                </a:solidFill>
              </a:rPr>
            </a:br>
            <a:br>
              <a:rPr lang="en-US" sz="100">
                <a:solidFill>
                  <a:schemeClr val="dk1"/>
                </a:solidFill>
              </a:rPr>
            </a:br>
            <a:r>
              <a:rPr lang="en-US" sz="1600" b="1">
                <a:solidFill>
                  <a:schemeClr val="dk1"/>
                </a:solidFill>
              </a:rPr>
              <a:t>High Impact</a:t>
            </a:r>
            <a:r>
              <a:rPr lang="en-US" sz="1600">
                <a:solidFill>
                  <a:schemeClr val="dk1"/>
                </a:solidFill>
              </a:rPr>
              <a:t> / </a:t>
            </a:r>
            <a:endParaRPr sz="1600">
              <a:solidFill>
                <a:schemeClr val="dk1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</a:rPr>
              <a:t>Low Uncertainty</a:t>
            </a:r>
            <a:r>
              <a:rPr lang="en-US" sz="1600">
                <a:solidFill>
                  <a:schemeClr val="dk1"/>
                </a:solidFill>
              </a:rPr>
              <a:t> / </a:t>
            </a:r>
            <a:br>
              <a:rPr lang="en-US" sz="1600">
                <a:solidFill>
                  <a:schemeClr val="dk1"/>
                </a:solidFill>
              </a:rPr>
            </a:br>
            <a:r>
              <a:rPr lang="en-US" sz="1600" b="1">
                <a:solidFill>
                  <a:schemeClr val="dk1"/>
                </a:solidFill>
              </a:rPr>
              <a:t>High Difficulty</a:t>
            </a:r>
            <a:r>
              <a:rPr lang="en-US" sz="1600">
                <a:solidFill>
                  <a:schemeClr val="dk1"/>
                </a:solidFill>
              </a:rPr>
              <a:t> / </a:t>
            </a:r>
            <a:br>
              <a:rPr lang="en-US" sz="1600">
                <a:solidFill>
                  <a:schemeClr val="dk1"/>
                </a:solidFill>
              </a:rPr>
            </a:br>
            <a:r>
              <a:rPr lang="en-US" sz="1600" b="1">
                <a:solidFill>
                  <a:schemeClr val="dk1"/>
                </a:solidFill>
              </a:rPr>
              <a:t>Sector-wide Blast Radius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320" name="Google Shape;320;p32"/>
          <p:cNvSpPr txBox="1">
            <a:spLocks noGrp="1"/>
          </p:cNvSpPr>
          <p:nvPr>
            <p:ph type="title"/>
          </p:nvPr>
        </p:nvSpPr>
        <p:spPr>
          <a:xfrm>
            <a:off x="912825" y="-275950"/>
            <a:ext cx="100410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 b="1">
                <a:latin typeface="Verdana"/>
                <a:ea typeface="Verdana"/>
                <a:cs typeface="Verdana"/>
                <a:sym typeface="Verdana"/>
              </a:rPr>
              <a:t>glibc Assessment</a:t>
            </a:r>
            <a:endParaRPr sz="3700" b="1">
              <a:latin typeface="Verdana"/>
              <a:ea typeface="Verdana"/>
              <a:cs typeface="Verdana"/>
              <a:sym typeface="Verdana"/>
            </a:endParaRPr>
          </a:p>
        </p:txBody>
      </p:sp>
      <p:graphicFrame>
        <p:nvGraphicFramePr>
          <p:cNvPr id="321" name="Google Shape;321;p32"/>
          <p:cNvGraphicFramePr/>
          <p:nvPr/>
        </p:nvGraphicFramePr>
        <p:xfrm>
          <a:off x="4782600" y="2564738"/>
          <a:ext cx="2626800" cy="2369925"/>
        </p:xfrm>
        <a:graphic>
          <a:graphicData uri="http://schemas.openxmlformats.org/drawingml/2006/table">
            <a:tbl>
              <a:tblPr>
                <a:noFill/>
                <a:tableStyleId>{8D460927-ED08-498C-927F-9032B86818CF}</a:tableStyleId>
              </a:tblPr>
              <a:tblGrid>
                <a:gridCol w="87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899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380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💥</a:t>
                      </a:r>
                      <a:endParaRPr sz="380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0" marR="0" marT="0" marB="0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380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0" marR="0" marT="0" marB="0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380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⛔</a:t>
                      </a:r>
                      <a:endParaRPr sz="380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0" marR="0" marT="0" marB="0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99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80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0" marR="0" marT="0" marB="0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80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0" marR="0" marT="0" marB="0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80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 </a:t>
                      </a:r>
                      <a:endParaRPr sz="380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0" marR="0" marT="0" marB="0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99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380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0" marR="0" marT="0" marB="0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80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✅</a:t>
                      </a:r>
                      <a:endParaRPr sz="380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0" marR="0" marT="0" marB="0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380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0" marR="0" marT="0" marB="0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22" name="Google Shape;322;p32"/>
          <p:cNvSpPr txBox="1"/>
          <p:nvPr/>
        </p:nvSpPr>
        <p:spPr>
          <a:xfrm>
            <a:off x="4908325" y="2301663"/>
            <a:ext cx="632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Impact</a:t>
            </a:r>
            <a:endParaRPr sz="8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23" name="Google Shape;323;p32"/>
          <p:cNvSpPr txBox="1"/>
          <p:nvPr/>
        </p:nvSpPr>
        <p:spPr>
          <a:xfrm>
            <a:off x="5678050" y="2301663"/>
            <a:ext cx="893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Uncertainty</a:t>
            </a:r>
            <a:endParaRPr sz="8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24" name="Google Shape;324;p32"/>
          <p:cNvSpPr txBox="1"/>
          <p:nvPr/>
        </p:nvSpPr>
        <p:spPr>
          <a:xfrm>
            <a:off x="6589696" y="2301663"/>
            <a:ext cx="893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Difficulty</a:t>
            </a:r>
            <a:endParaRPr sz="8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25" name="Google Shape;325;p32"/>
          <p:cNvSpPr txBox="1">
            <a:spLocks noGrp="1"/>
          </p:cNvSpPr>
          <p:nvPr>
            <p:ph type="dt" idx="10"/>
          </p:nvPr>
        </p:nvSpPr>
        <p:spPr>
          <a:xfrm>
            <a:off x="106262" y="6447775"/>
            <a:ext cx="17928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strike="noStrike" cap="none">
                <a:solidFill>
                  <a:schemeClr val="lt1"/>
                </a:solidFill>
                <a:highlight>
                  <a:schemeClr val="dk1"/>
                </a:highlight>
                <a:latin typeface="Verdana"/>
                <a:ea typeface="Verdana"/>
                <a:cs typeface="Verdana"/>
                <a:sym typeface="Verdana"/>
              </a:rPr>
              <a:t>TLP:CLEAR</a:t>
            </a:r>
            <a:endParaRPr sz="1400" b="1" i="0" strike="noStrike" cap="none">
              <a:solidFill>
                <a:schemeClr val="lt1"/>
              </a:solidFill>
              <a:highlight>
                <a:schemeClr val="dk1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26" name="Google Shape;326;p32"/>
          <p:cNvSpPr txBox="1"/>
          <p:nvPr/>
        </p:nvSpPr>
        <p:spPr>
          <a:xfrm rot="-5400000">
            <a:off x="4454361" y="2826630"/>
            <a:ext cx="453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High</a:t>
            </a:r>
            <a:endParaRPr sz="8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27" name="Google Shape;327;p32"/>
          <p:cNvSpPr txBox="1"/>
          <p:nvPr/>
        </p:nvSpPr>
        <p:spPr>
          <a:xfrm rot="-5400000">
            <a:off x="4365111" y="3595800"/>
            <a:ext cx="632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Medium</a:t>
            </a:r>
            <a:endParaRPr sz="8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28" name="Google Shape;328;p32"/>
          <p:cNvSpPr txBox="1"/>
          <p:nvPr/>
        </p:nvSpPr>
        <p:spPr>
          <a:xfrm rot="-5400000">
            <a:off x="4464561" y="4365278"/>
            <a:ext cx="433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Low</a:t>
            </a:r>
            <a:endParaRPr sz="8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29" name="Google Shape;329;p32"/>
          <p:cNvSpPr txBox="1"/>
          <p:nvPr/>
        </p:nvSpPr>
        <p:spPr>
          <a:xfrm>
            <a:off x="5315850" y="1112400"/>
            <a:ext cx="1560300" cy="43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🏭 </a:t>
            </a:r>
            <a:r>
              <a:rPr lang="en-US" sz="12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Sector-wide</a:t>
            </a:r>
            <a:endParaRPr sz="12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30" name="Google Shape;330;p32"/>
          <p:cNvSpPr txBox="1"/>
          <p:nvPr/>
        </p:nvSpPr>
        <p:spPr>
          <a:xfrm>
            <a:off x="7759510" y="786315"/>
            <a:ext cx="44325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i="1">
                <a:solidFill>
                  <a:schemeClr val="dk1"/>
                </a:solidFill>
              </a:rPr>
              <a:t>One possible assessment…</a:t>
            </a:r>
            <a:endParaRPr sz="2500" i="1">
              <a:solidFill>
                <a:schemeClr val="dk1"/>
              </a:solidFill>
            </a:endParaRPr>
          </a:p>
        </p:txBody>
      </p:sp>
      <p:sp>
        <p:nvSpPr>
          <p:cNvPr id="331" name="Google Shape;331;p32"/>
          <p:cNvSpPr txBox="1"/>
          <p:nvPr/>
        </p:nvSpPr>
        <p:spPr>
          <a:xfrm>
            <a:off x="5649450" y="6385925"/>
            <a:ext cx="8931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18/30</a:t>
            </a:r>
            <a:endParaRPr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31000" y="-255657"/>
            <a:ext cx="12323002" cy="8215324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33"/>
          <p:cNvSpPr/>
          <p:nvPr/>
        </p:nvSpPr>
        <p:spPr>
          <a:xfrm>
            <a:off x="755450" y="4378725"/>
            <a:ext cx="10439700" cy="999300"/>
          </a:xfrm>
          <a:prstGeom prst="rect">
            <a:avLst/>
          </a:prstGeom>
          <a:solidFill>
            <a:srgbClr val="E5D1B0">
              <a:alpha val="500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33"/>
          <p:cNvSpPr txBox="1">
            <a:spLocks noGrp="1"/>
          </p:cNvSpPr>
          <p:nvPr>
            <p:ph type="dt" idx="10"/>
          </p:nvPr>
        </p:nvSpPr>
        <p:spPr>
          <a:xfrm>
            <a:off x="106262" y="6447775"/>
            <a:ext cx="17928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strike="noStrike" cap="none">
                <a:solidFill>
                  <a:schemeClr val="lt1"/>
                </a:solidFill>
                <a:highlight>
                  <a:schemeClr val="dk1"/>
                </a:highlight>
                <a:latin typeface="Verdana"/>
                <a:ea typeface="Verdana"/>
                <a:cs typeface="Verdana"/>
                <a:sym typeface="Verdana"/>
              </a:rPr>
              <a:t>TLP:CLEAR</a:t>
            </a:r>
            <a:endParaRPr sz="1400" b="1" i="0" strike="noStrike" cap="none">
              <a:solidFill>
                <a:schemeClr val="lt1"/>
              </a:solidFill>
              <a:highlight>
                <a:schemeClr val="dk1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40" name="Google Shape;340;p33"/>
          <p:cNvSpPr txBox="1"/>
          <p:nvPr/>
        </p:nvSpPr>
        <p:spPr>
          <a:xfrm>
            <a:off x="483994" y="4378725"/>
            <a:ext cx="10994700" cy="62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Let's Talk About Satellites!</a:t>
            </a:r>
            <a:endParaRPr sz="5400"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41" name="Google Shape;341;p33"/>
          <p:cNvSpPr txBox="1">
            <a:spLocks noGrp="1"/>
          </p:cNvSpPr>
          <p:nvPr>
            <p:ph type="subTitle" idx="4294967295"/>
          </p:nvPr>
        </p:nvSpPr>
        <p:spPr>
          <a:xfrm rot="482">
            <a:off x="9883700" y="5887624"/>
            <a:ext cx="2141100" cy="845700"/>
          </a:xfrm>
          <a:prstGeom prst="rect">
            <a:avLst/>
          </a:prstGeom>
          <a:noFill/>
          <a:ln>
            <a:noFill/>
          </a:ln>
          <a:effectLst>
            <a:outerShdw blurRad="714375" dist="190500" dir="5400000" algn="bl" rotWithShape="0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C000"/>
              </a:buClr>
              <a:buSzPts val="1600"/>
              <a:buNone/>
            </a:pPr>
            <a: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Trey Darley</a:t>
            </a:r>
            <a:b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FOSDEM BoF</a:t>
            </a:r>
            <a:b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2026-01-31</a:t>
            </a:r>
            <a:endParaRPr sz="1400"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42" name="Google Shape;342;p33"/>
          <p:cNvSpPr txBox="1"/>
          <p:nvPr/>
        </p:nvSpPr>
        <p:spPr>
          <a:xfrm>
            <a:off x="5653800" y="6385925"/>
            <a:ext cx="8844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19/30</a:t>
            </a:r>
            <a:endParaRPr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11425" y="-1410950"/>
            <a:ext cx="12403427" cy="8268951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6"/>
          <p:cNvSpPr txBox="1">
            <a:spLocks noGrp="1"/>
          </p:cNvSpPr>
          <p:nvPr>
            <p:ph type="dt" idx="10"/>
          </p:nvPr>
        </p:nvSpPr>
        <p:spPr>
          <a:xfrm>
            <a:off x="106262" y="6447775"/>
            <a:ext cx="17928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strike="noStrike" cap="none">
                <a:solidFill>
                  <a:schemeClr val="lt1"/>
                </a:solidFill>
                <a:highlight>
                  <a:schemeClr val="dk1"/>
                </a:highlight>
                <a:latin typeface="Verdana"/>
                <a:ea typeface="Verdana"/>
                <a:cs typeface="Verdana"/>
                <a:sym typeface="Verdana"/>
              </a:rPr>
              <a:t>TLP:CLEAR</a:t>
            </a:r>
            <a:endParaRPr sz="1400" b="1" i="0" strike="noStrike" cap="none">
              <a:solidFill>
                <a:schemeClr val="lt1"/>
              </a:solidFill>
              <a:highlight>
                <a:schemeClr val="dk1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118" name="Google Shape;118;p16"/>
          <p:cNvSpPr txBox="1"/>
          <p:nvPr/>
        </p:nvSpPr>
        <p:spPr>
          <a:xfrm>
            <a:off x="5594850" y="6385925"/>
            <a:ext cx="10023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02/30</a:t>
            </a:r>
            <a:endParaRPr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9" name="Google Shape;119;p16"/>
          <p:cNvSpPr txBox="1">
            <a:spLocks noGrp="1"/>
          </p:cNvSpPr>
          <p:nvPr>
            <p:ph type="subTitle" idx="4294967295"/>
          </p:nvPr>
        </p:nvSpPr>
        <p:spPr>
          <a:xfrm rot="482">
            <a:off x="9883700" y="5887624"/>
            <a:ext cx="2141100" cy="845700"/>
          </a:xfrm>
          <a:prstGeom prst="rect">
            <a:avLst/>
          </a:prstGeom>
          <a:noFill/>
          <a:ln>
            <a:noFill/>
          </a:ln>
          <a:effectLst>
            <a:outerShdw blurRad="714375" dist="190500" dir="5400000" algn="bl" rotWithShape="0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C000"/>
              </a:buClr>
              <a:buSzPts val="1600"/>
              <a:buNone/>
            </a:pPr>
            <a: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Trey Darley</a:t>
            </a:r>
            <a:b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FOSDEM BoF</a:t>
            </a:r>
            <a:b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2026-01-31</a:t>
            </a:r>
            <a:endParaRPr sz="1400"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0" name="Google Shape;120;p16"/>
          <p:cNvSpPr/>
          <p:nvPr/>
        </p:nvSpPr>
        <p:spPr>
          <a:xfrm>
            <a:off x="484150" y="4912125"/>
            <a:ext cx="10994700" cy="707100"/>
          </a:xfrm>
          <a:prstGeom prst="rect">
            <a:avLst/>
          </a:prstGeom>
          <a:solidFill>
            <a:srgbClr val="AE6804">
              <a:alpha val="500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6"/>
          <p:cNvSpPr txBox="1"/>
          <p:nvPr/>
        </p:nvSpPr>
        <p:spPr>
          <a:xfrm>
            <a:off x="483994" y="4912125"/>
            <a:ext cx="10994700" cy="62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 b="1" i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But We Were Doing Asbestos We Could Back Then…</a:t>
            </a:r>
            <a:endParaRPr sz="2900" b="1" i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4"/>
          <p:cNvSpPr/>
          <p:nvPr/>
        </p:nvSpPr>
        <p:spPr>
          <a:xfrm>
            <a:off x="3662362" y="1287562"/>
            <a:ext cx="4846200" cy="4846200"/>
          </a:xfrm>
          <a:prstGeom prst="ellipse">
            <a:avLst/>
          </a:prstGeom>
          <a:noFill/>
          <a:ln w="114300" cap="flat" cmpd="sng">
            <a:solidFill>
              <a:srgbClr val="FDAE6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349" name="Google Shape;349;p34"/>
          <p:cNvSpPr txBox="1">
            <a:spLocks noGrp="1"/>
          </p:cNvSpPr>
          <p:nvPr>
            <p:ph type="subTitle" idx="4294967295"/>
          </p:nvPr>
        </p:nvSpPr>
        <p:spPr>
          <a:xfrm rot="482">
            <a:off x="9883700" y="5887624"/>
            <a:ext cx="2141100" cy="845700"/>
          </a:xfrm>
          <a:prstGeom prst="rect">
            <a:avLst/>
          </a:prstGeom>
          <a:noFill/>
          <a:ln>
            <a:noFill/>
          </a:ln>
          <a:effectLst>
            <a:outerShdw blurRad="714375" dist="190500" dir="5400000" algn="bl" rotWithShape="0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C000"/>
              </a:buClr>
              <a:buSzPts val="1600"/>
              <a:buNone/>
            </a:pPr>
            <a:r>
              <a:rPr lang="en-US" sz="1400" b="1">
                <a:latin typeface="Verdana"/>
                <a:ea typeface="Verdana"/>
                <a:cs typeface="Verdana"/>
                <a:sym typeface="Verdana"/>
              </a:rPr>
              <a:t>Trey Darley</a:t>
            </a:r>
            <a:br>
              <a:rPr lang="en-US" sz="1400" b="1">
                <a:latin typeface="Verdana"/>
                <a:ea typeface="Verdana"/>
                <a:cs typeface="Verdana"/>
                <a:sym typeface="Verdana"/>
              </a:rPr>
            </a:br>
            <a:r>
              <a:rPr lang="en-US" sz="1400" b="1">
                <a:latin typeface="Verdana"/>
                <a:ea typeface="Verdana"/>
                <a:cs typeface="Verdana"/>
                <a:sym typeface="Verdana"/>
              </a:rPr>
              <a:t>Proper Tools</a:t>
            </a:r>
            <a:br>
              <a:rPr lang="en-US" sz="1400" b="1">
                <a:latin typeface="Verdana"/>
                <a:ea typeface="Verdana"/>
                <a:cs typeface="Verdana"/>
                <a:sym typeface="Verdana"/>
              </a:rPr>
            </a:br>
            <a:r>
              <a:rPr lang="en-US" sz="1400" b="1">
                <a:latin typeface="Verdana"/>
                <a:ea typeface="Verdana"/>
                <a:cs typeface="Verdana"/>
                <a:sym typeface="Verdana"/>
              </a:rPr>
              <a:t>2026-02-03</a:t>
            </a:r>
            <a:endParaRPr sz="1400" b="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50" name="Google Shape;350;p34"/>
          <p:cNvSpPr txBox="1"/>
          <p:nvPr/>
        </p:nvSpPr>
        <p:spPr>
          <a:xfrm>
            <a:off x="8871150" y="3111900"/>
            <a:ext cx="3088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chemeClr val="dk1"/>
                </a:solidFill>
              </a:rPr>
              <a:t>GitHub Badge Format</a:t>
            </a:r>
            <a:br>
              <a:rPr lang="en-US" sz="4800">
                <a:solidFill>
                  <a:schemeClr val="dk1"/>
                </a:solidFill>
              </a:rPr>
            </a:br>
            <a:r>
              <a:rPr lang="en-US" sz="4800">
                <a:solidFill>
                  <a:schemeClr val="dk1"/>
                </a:solidFill>
              </a:rPr>
              <a:t>⚠️⁉️⛔🏭</a:t>
            </a:r>
            <a:r>
              <a:rPr lang="en-US" sz="3600">
                <a:solidFill>
                  <a:schemeClr val="dk1"/>
                </a:solidFill>
              </a:rPr>
              <a:t> </a:t>
            </a:r>
            <a:br>
              <a:rPr lang="en-US" sz="1600">
                <a:solidFill>
                  <a:schemeClr val="dk1"/>
                </a:solidFill>
              </a:rPr>
            </a:br>
            <a:br>
              <a:rPr lang="en-US" sz="100">
                <a:solidFill>
                  <a:schemeClr val="dk1"/>
                </a:solidFill>
              </a:rPr>
            </a:br>
            <a:r>
              <a:rPr lang="en-US" sz="1600" b="1">
                <a:solidFill>
                  <a:schemeClr val="dk1"/>
                </a:solidFill>
              </a:rPr>
              <a:t>High Impact</a:t>
            </a:r>
            <a:r>
              <a:rPr lang="en-US" sz="1600">
                <a:solidFill>
                  <a:schemeClr val="dk1"/>
                </a:solidFill>
              </a:rPr>
              <a:t> / </a:t>
            </a:r>
            <a:endParaRPr sz="1600">
              <a:solidFill>
                <a:schemeClr val="dk1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</a:rPr>
              <a:t>High Uncertainty</a:t>
            </a:r>
            <a:r>
              <a:rPr lang="en-US" sz="1600">
                <a:solidFill>
                  <a:schemeClr val="dk1"/>
                </a:solidFill>
              </a:rPr>
              <a:t> / </a:t>
            </a:r>
            <a:br>
              <a:rPr lang="en-US" sz="1600">
                <a:solidFill>
                  <a:schemeClr val="dk1"/>
                </a:solidFill>
              </a:rPr>
            </a:br>
            <a:r>
              <a:rPr lang="en-US" sz="1600" b="1">
                <a:solidFill>
                  <a:schemeClr val="dk1"/>
                </a:solidFill>
              </a:rPr>
              <a:t>High Difficulty</a:t>
            </a:r>
            <a:r>
              <a:rPr lang="en-US" sz="1600">
                <a:solidFill>
                  <a:schemeClr val="dk1"/>
                </a:solidFill>
              </a:rPr>
              <a:t> / </a:t>
            </a:r>
            <a:br>
              <a:rPr lang="en-US" sz="1600">
                <a:solidFill>
                  <a:schemeClr val="dk1"/>
                </a:solidFill>
              </a:rPr>
            </a:br>
            <a:r>
              <a:rPr lang="en-US" sz="1600" b="1">
                <a:solidFill>
                  <a:schemeClr val="dk1"/>
                </a:solidFill>
              </a:rPr>
              <a:t>Cross-sector Blast Radius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351" name="Google Shape;351;p34"/>
          <p:cNvSpPr txBox="1">
            <a:spLocks noGrp="1"/>
          </p:cNvSpPr>
          <p:nvPr>
            <p:ph type="title"/>
          </p:nvPr>
        </p:nvSpPr>
        <p:spPr>
          <a:xfrm>
            <a:off x="912825" y="-275950"/>
            <a:ext cx="100410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 b="1">
                <a:latin typeface="Verdana"/>
                <a:ea typeface="Verdana"/>
                <a:cs typeface="Verdana"/>
                <a:sym typeface="Verdana"/>
              </a:rPr>
              <a:t>Satellite Assessment</a:t>
            </a:r>
            <a:endParaRPr sz="3700" b="1">
              <a:latin typeface="Verdana"/>
              <a:ea typeface="Verdana"/>
              <a:cs typeface="Verdana"/>
              <a:sym typeface="Verdana"/>
            </a:endParaRPr>
          </a:p>
        </p:txBody>
      </p:sp>
      <p:graphicFrame>
        <p:nvGraphicFramePr>
          <p:cNvPr id="352" name="Google Shape;352;p34"/>
          <p:cNvGraphicFramePr/>
          <p:nvPr/>
        </p:nvGraphicFramePr>
        <p:xfrm>
          <a:off x="4782600" y="2564738"/>
          <a:ext cx="2626800" cy="2369925"/>
        </p:xfrm>
        <a:graphic>
          <a:graphicData uri="http://schemas.openxmlformats.org/drawingml/2006/table">
            <a:tbl>
              <a:tblPr>
                <a:noFill/>
                <a:tableStyleId>{8D460927-ED08-498C-927F-9032B86818CF}</a:tableStyleId>
              </a:tblPr>
              <a:tblGrid>
                <a:gridCol w="87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899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380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0" marR="0" marT="0" marB="0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380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⁉️</a:t>
                      </a:r>
                      <a:endParaRPr sz="380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0" marR="0" marT="0" marB="0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380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⛔</a:t>
                      </a:r>
                      <a:endParaRPr sz="380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0" marR="0" marT="0" marB="0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99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80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⚠️</a:t>
                      </a:r>
                      <a:endParaRPr sz="380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0" marR="0" marT="0" marB="0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80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0" marR="0" marT="0" marB="0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80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0" marR="0" marT="0" marB="0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99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380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0" marR="0" marT="0" marB="0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380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0" marR="0" marT="0" marB="0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53" name="Google Shape;353;p34"/>
          <p:cNvSpPr txBox="1"/>
          <p:nvPr/>
        </p:nvSpPr>
        <p:spPr>
          <a:xfrm>
            <a:off x="4908325" y="2301663"/>
            <a:ext cx="632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Impact</a:t>
            </a:r>
            <a:endParaRPr sz="8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54" name="Google Shape;354;p34"/>
          <p:cNvSpPr txBox="1"/>
          <p:nvPr/>
        </p:nvSpPr>
        <p:spPr>
          <a:xfrm>
            <a:off x="5678050" y="2301663"/>
            <a:ext cx="893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Uncertainty</a:t>
            </a:r>
            <a:endParaRPr sz="8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55" name="Google Shape;355;p34"/>
          <p:cNvSpPr txBox="1"/>
          <p:nvPr/>
        </p:nvSpPr>
        <p:spPr>
          <a:xfrm>
            <a:off x="6589696" y="2301663"/>
            <a:ext cx="893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Difficulty</a:t>
            </a:r>
            <a:endParaRPr sz="8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56" name="Google Shape;356;p34"/>
          <p:cNvSpPr txBox="1"/>
          <p:nvPr/>
        </p:nvSpPr>
        <p:spPr>
          <a:xfrm rot="-5400000">
            <a:off x="4454361" y="2826630"/>
            <a:ext cx="453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High</a:t>
            </a:r>
            <a:endParaRPr sz="8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57" name="Google Shape;357;p34"/>
          <p:cNvSpPr txBox="1"/>
          <p:nvPr/>
        </p:nvSpPr>
        <p:spPr>
          <a:xfrm rot="-5400000">
            <a:off x="4365111" y="3595800"/>
            <a:ext cx="632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Medium</a:t>
            </a:r>
            <a:endParaRPr sz="8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58" name="Google Shape;358;p34"/>
          <p:cNvSpPr txBox="1">
            <a:spLocks noGrp="1"/>
          </p:cNvSpPr>
          <p:nvPr>
            <p:ph type="dt" idx="10"/>
          </p:nvPr>
        </p:nvSpPr>
        <p:spPr>
          <a:xfrm>
            <a:off x="106262" y="6447775"/>
            <a:ext cx="17928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strike="noStrike" cap="none">
                <a:solidFill>
                  <a:schemeClr val="lt1"/>
                </a:solidFill>
                <a:highlight>
                  <a:schemeClr val="dk1"/>
                </a:highlight>
                <a:latin typeface="Verdana"/>
                <a:ea typeface="Verdana"/>
                <a:cs typeface="Verdana"/>
                <a:sym typeface="Verdana"/>
              </a:rPr>
              <a:t>TLP:CLEAR</a:t>
            </a:r>
            <a:endParaRPr sz="1400" b="1" i="0" strike="noStrike" cap="none">
              <a:solidFill>
                <a:schemeClr val="lt1"/>
              </a:solidFill>
              <a:highlight>
                <a:schemeClr val="dk1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59" name="Google Shape;359;p34"/>
          <p:cNvSpPr txBox="1"/>
          <p:nvPr/>
        </p:nvSpPr>
        <p:spPr>
          <a:xfrm rot="-5400000">
            <a:off x="4464561" y="4365278"/>
            <a:ext cx="433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Low</a:t>
            </a:r>
            <a:endParaRPr sz="8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60" name="Google Shape;360;p34"/>
          <p:cNvSpPr txBox="1"/>
          <p:nvPr/>
        </p:nvSpPr>
        <p:spPr>
          <a:xfrm>
            <a:off x="5315850" y="1112400"/>
            <a:ext cx="1560300" cy="43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🏭 </a:t>
            </a:r>
            <a:r>
              <a:rPr lang="en-US" sz="12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Sector-wide</a:t>
            </a:r>
            <a:endParaRPr sz="12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61" name="Google Shape;361;p34"/>
          <p:cNvSpPr txBox="1"/>
          <p:nvPr/>
        </p:nvSpPr>
        <p:spPr>
          <a:xfrm>
            <a:off x="7759510" y="786315"/>
            <a:ext cx="44325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i="1">
                <a:solidFill>
                  <a:schemeClr val="dk1"/>
                </a:solidFill>
              </a:rPr>
              <a:t>One possible assessment…</a:t>
            </a:r>
            <a:endParaRPr sz="2500" i="1">
              <a:solidFill>
                <a:schemeClr val="dk1"/>
              </a:solidFill>
            </a:endParaRPr>
          </a:p>
        </p:txBody>
      </p:sp>
      <p:sp>
        <p:nvSpPr>
          <p:cNvPr id="362" name="Google Shape;362;p34"/>
          <p:cNvSpPr txBox="1"/>
          <p:nvPr/>
        </p:nvSpPr>
        <p:spPr>
          <a:xfrm>
            <a:off x="5649450" y="6385925"/>
            <a:ext cx="8931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20/30</a:t>
            </a:r>
            <a:endParaRPr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8207475"/>
            <a:ext cx="12192000" cy="182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sp>
        <p:nvSpPr>
          <p:cNvPr id="370" name="Google Shape;370;p35"/>
          <p:cNvSpPr txBox="1">
            <a:spLocks noGrp="1"/>
          </p:cNvSpPr>
          <p:nvPr>
            <p:ph type="dt" idx="10"/>
          </p:nvPr>
        </p:nvSpPr>
        <p:spPr>
          <a:xfrm>
            <a:off x="106262" y="6447775"/>
            <a:ext cx="17928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strike="noStrike" cap="none">
                <a:solidFill>
                  <a:schemeClr val="lt1"/>
                </a:solidFill>
                <a:highlight>
                  <a:schemeClr val="dk1"/>
                </a:highlight>
                <a:latin typeface="Verdana"/>
                <a:ea typeface="Verdana"/>
                <a:cs typeface="Verdana"/>
                <a:sym typeface="Verdana"/>
              </a:rPr>
              <a:t>TLP:CLEAR</a:t>
            </a:r>
            <a:endParaRPr sz="1400" b="1" i="0" strike="noStrike" cap="none">
              <a:solidFill>
                <a:schemeClr val="lt1"/>
              </a:solidFill>
              <a:highlight>
                <a:schemeClr val="dk1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71" name="Google Shape;371;p35"/>
          <p:cNvSpPr txBox="1">
            <a:spLocks noGrp="1"/>
          </p:cNvSpPr>
          <p:nvPr>
            <p:ph type="subTitle" idx="4294967295"/>
          </p:nvPr>
        </p:nvSpPr>
        <p:spPr>
          <a:xfrm rot="482">
            <a:off x="9883700" y="5887624"/>
            <a:ext cx="2141100" cy="845700"/>
          </a:xfrm>
          <a:prstGeom prst="rect">
            <a:avLst/>
          </a:prstGeom>
          <a:noFill/>
          <a:ln>
            <a:noFill/>
          </a:ln>
          <a:effectLst>
            <a:outerShdw blurRad="714375" dist="190500" dir="5400000" algn="bl" rotWithShape="0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C000"/>
              </a:buClr>
              <a:buSzPts val="1600"/>
              <a:buNone/>
            </a:pPr>
            <a: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Trey Darley</a:t>
            </a:r>
            <a:b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FOSDEM BoF</a:t>
            </a:r>
            <a:b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2026-01-31</a:t>
            </a:r>
            <a:endParaRPr sz="1400"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72" name="Google Shape;372;p35"/>
          <p:cNvSpPr txBox="1"/>
          <p:nvPr/>
        </p:nvSpPr>
        <p:spPr>
          <a:xfrm>
            <a:off x="5675850" y="6385925"/>
            <a:ext cx="8403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21/30</a:t>
            </a:r>
            <a:endParaRPr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73" name="Google Shape;373;p35"/>
          <p:cNvSpPr txBox="1">
            <a:spLocks noGrp="1"/>
          </p:cNvSpPr>
          <p:nvPr>
            <p:ph type="title"/>
          </p:nvPr>
        </p:nvSpPr>
        <p:spPr>
          <a:xfrm>
            <a:off x="1833000" y="-26375"/>
            <a:ext cx="85260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The Ascent</a:t>
            </a:r>
            <a:endParaRPr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4100" y="0"/>
            <a:ext cx="12256101" cy="8170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87445">
            <a:off x="4819352" y="1052551"/>
            <a:ext cx="2202546" cy="2202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703408">
            <a:off x="2878013" y="685514"/>
            <a:ext cx="1854775" cy="1854749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36"/>
          <p:cNvSpPr txBox="1">
            <a:spLocks noGrp="1"/>
          </p:cNvSpPr>
          <p:nvPr>
            <p:ph type="dt" idx="10"/>
          </p:nvPr>
        </p:nvSpPr>
        <p:spPr>
          <a:xfrm>
            <a:off x="106262" y="6447775"/>
            <a:ext cx="17928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strike="noStrike" cap="none">
                <a:solidFill>
                  <a:schemeClr val="lt1"/>
                </a:solidFill>
                <a:highlight>
                  <a:schemeClr val="dk1"/>
                </a:highlight>
                <a:latin typeface="Verdana"/>
                <a:ea typeface="Verdana"/>
                <a:cs typeface="Verdana"/>
                <a:sym typeface="Verdana"/>
              </a:rPr>
              <a:t>TLP:CLEAR</a:t>
            </a:r>
            <a:endParaRPr sz="1400" b="1" i="0" strike="noStrike" cap="none">
              <a:solidFill>
                <a:schemeClr val="lt1"/>
              </a:solidFill>
              <a:highlight>
                <a:schemeClr val="dk1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83" name="Google Shape;383;p36"/>
          <p:cNvSpPr/>
          <p:nvPr/>
        </p:nvSpPr>
        <p:spPr>
          <a:xfrm>
            <a:off x="6293975" y="5537675"/>
            <a:ext cx="3986700" cy="1427700"/>
          </a:xfrm>
          <a:prstGeom prst="rect">
            <a:avLst/>
          </a:prstGeom>
          <a:solidFill>
            <a:srgbClr val="FBB307">
              <a:alpha val="48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36"/>
          <p:cNvSpPr/>
          <p:nvPr/>
        </p:nvSpPr>
        <p:spPr>
          <a:xfrm>
            <a:off x="4369725" y="5821525"/>
            <a:ext cx="1924200" cy="6231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BB307">
              <a:alpha val="620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36"/>
          <p:cNvSpPr txBox="1">
            <a:spLocks noGrp="1"/>
          </p:cNvSpPr>
          <p:nvPr>
            <p:ph type="subTitle" idx="4294967295"/>
          </p:nvPr>
        </p:nvSpPr>
        <p:spPr>
          <a:xfrm rot="482">
            <a:off x="9883700" y="5887624"/>
            <a:ext cx="2141100" cy="845700"/>
          </a:xfrm>
          <a:prstGeom prst="rect">
            <a:avLst/>
          </a:prstGeom>
          <a:noFill/>
          <a:ln>
            <a:noFill/>
          </a:ln>
          <a:effectLst>
            <a:outerShdw blurRad="714375" dist="190500" dir="5400000" algn="bl" rotWithShape="0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C000"/>
              </a:buClr>
              <a:buSzPts val="1600"/>
              <a:buNone/>
            </a:pPr>
            <a: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Trey Darley</a:t>
            </a:r>
            <a:b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FOSDEM BoF</a:t>
            </a:r>
            <a:b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2026-01-31</a:t>
            </a:r>
            <a:endParaRPr sz="1400"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86" name="Google Shape;386;p36"/>
          <p:cNvSpPr txBox="1"/>
          <p:nvPr/>
        </p:nvSpPr>
        <p:spPr>
          <a:xfrm>
            <a:off x="5639100" y="6385925"/>
            <a:ext cx="9138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22/30</a:t>
            </a:r>
            <a:endParaRPr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87" name="Google Shape;387;p36"/>
          <p:cNvSpPr txBox="1"/>
          <p:nvPr/>
        </p:nvSpPr>
        <p:spPr>
          <a:xfrm>
            <a:off x="6373025" y="5614575"/>
            <a:ext cx="3832800" cy="10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Technical truth in, decision-grade signal out</a:t>
            </a:r>
            <a:endParaRPr sz="27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88" name="Google Shape;388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19203">
            <a:off x="3214845" y="2334819"/>
            <a:ext cx="2121463" cy="2121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499526" cy="8333025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37"/>
          <p:cNvSpPr/>
          <p:nvPr/>
        </p:nvSpPr>
        <p:spPr>
          <a:xfrm>
            <a:off x="461475" y="1692075"/>
            <a:ext cx="11370300" cy="4230300"/>
          </a:xfrm>
          <a:prstGeom prst="rect">
            <a:avLst/>
          </a:prstGeom>
          <a:solidFill>
            <a:srgbClr val="514F4F">
              <a:alpha val="20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37"/>
          <p:cNvSpPr txBox="1">
            <a:spLocks noGrp="1"/>
          </p:cNvSpPr>
          <p:nvPr>
            <p:ph type="title"/>
          </p:nvPr>
        </p:nvSpPr>
        <p:spPr>
          <a:xfrm>
            <a:off x="838200" y="2889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What Can a Minister Actually Do?</a:t>
            </a:r>
            <a:endParaRPr sz="4300"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97" name="Google Shape;397;p37"/>
          <p:cNvSpPr txBox="1">
            <a:spLocks noGrp="1"/>
          </p:cNvSpPr>
          <p:nvPr>
            <p:ph type="dt" idx="10"/>
          </p:nvPr>
        </p:nvSpPr>
        <p:spPr>
          <a:xfrm>
            <a:off x="106262" y="6447775"/>
            <a:ext cx="17928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strike="noStrike" cap="none">
                <a:solidFill>
                  <a:schemeClr val="lt1"/>
                </a:solidFill>
                <a:highlight>
                  <a:schemeClr val="dk1"/>
                </a:highlight>
                <a:latin typeface="Verdana"/>
                <a:ea typeface="Verdana"/>
                <a:cs typeface="Verdana"/>
                <a:sym typeface="Verdana"/>
              </a:rPr>
              <a:t>TLP:CLEAR</a:t>
            </a:r>
            <a:endParaRPr sz="1400" b="1" i="0" strike="noStrike" cap="none">
              <a:solidFill>
                <a:schemeClr val="lt1"/>
              </a:solidFill>
              <a:highlight>
                <a:schemeClr val="dk1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graphicFrame>
        <p:nvGraphicFramePr>
          <p:cNvPr id="398" name="Google Shape;398;p37"/>
          <p:cNvGraphicFramePr/>
          <p:nvPr/>
        </p:nvGraphicFramePr>
        <p:xfrm>
          <a:off x="593575" y="1764000"/>
          <a:ext cx="11120250" cy="4003400"/>
        </p:xfrm>
        <a:graphic>
          <a:graphicData uri="http://schemas.openxmlformats.org/drawingml/2006/table">
            <a:tbl>
              <a:tblPr>
                <a:noFill/>
                <a:tableStyleId>{8D460927-ED08-498C-927F-9032B86818CF}</a:tableStyleId>
              </a:tblPr>
              <a:tblGrid>
                <a:gridCol w="3706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29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4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04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Proportionate Levers</a:t>
                      </a:r>
                      <a:endParaRPr sz="2000" b="1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What This Is NOT</a:t>
                      </a:r>
                      <a:endParaRPr sz="2000" b="1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0425">
                <a:tc row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Transparency</a:t>
                      </a:r>
                      <a:endParaRPr sz="2800" b="1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📋 Disclosure Requirements</a:t>
                      </a:r>
                      <a:endParaRPr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❌ Mass surveillance</a:t>
                      </a:r>
                      <a:endParaRPr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04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🏷️ Consumer Labeling</a:t>
                      </a:r>
                      <a:endParaRPr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❌ Codebase inspection</a:t>
                      </a:r>
                      <a:endParaRPr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0425">
                <a:tc row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Market shaping</a:t>
                      </a:r>
                      <a:endParaRPr sz="2800" b="1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🛒 Public Procurement standards</a:t>
                      </a:r>
                      <a:endParaRPr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❌ Backdoors</a:t>
                      </a:r>
                      <a:endParaRPr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04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🛡️ Liability Safe Harbors</a:t>
                      </a:r>
                      <a:endParaRPr/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❌ Criminal penalties for devs</a:t>
                      </a:r>
                      <a:endParaRPr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0425">
                <a:tc rowSpan="3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Stewardship</a:t>
                      </a:r>
                      <a:endParaRPr sz="2800" b="1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💰 Funding the Commons</a:t>
                      </a:r>
                      <a:endParaRPr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❌ Telling citizens what to run</a:t>
                      </a:r>
                      <a:endParaRPr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04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🤝 Standards &amp; Coordination</a:t>
                      </a:r>
                      <a:endParaRPr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04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🏗️ C</a:t>
                      </a:r>
                      <a:r>
                        <a:rPr lang="en-US" sz="120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ode &amp; Build Escrow for Publicly-Funded Systems</a:t>
                      </a:r>
                      <a:endParaRPr sz="120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99" name="Google Shape;399;p37"/>
          <p:cNvSpPr txBox="1"/>
          <p:nvPr/>
        </p:nvSpPr>
        <p:spPr>
          <a:xfrm>
            <a:off x="4881775" y="1155100"/>
            <a:ext cx="79731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Sufficient levers that preserve civil liberties</a:t>
            </a:r>
            <a:endParaRPr sz="20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00" name="Google Shape;400;p37"/>
          <p:cNvSpPr txBox="1">
            <a:spLocks noGrp="1"/>
          </p:cNvSpPr>
          <p:nvPr>
            <p:ph type="subTitle" idx="4294967295"/>
          </p:nvPr>
        </p:nvSpPr>
        <p:spPr>
          <a:xfrm rot="482">
            <a:off x="9883700" y="5887624"/>
            <a:ext cx="2141100" cy="845700"/>
          </a:xfrm>
          <a:prstGeom prst="rect">
            <a:avLst/>
          </a:prstGeom>
          <a:noFill/>
          <a:ln>
            <a:noFill/>
          </a:ln>
          <a:effectLst>
            <a:outerShdw blurRad="714375" dist="190500" dir="5400000" algn="bl" rotWithShape="0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C000"/>
              </a:buClr>
              <a:buSzPts val="1600"/>
              <a:buNone/>
            </a:pPr>
            <a: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Trey Darley</a:t>
            </a:r>
            <a:b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FOSDEM BoF</a:t>
            </a:r>
            <a:b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2026-01-31</a:t>
            </a:r>
            <a:endParaRPr sz="1400"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01" name="Google Shape;401;p37"/>
          <p:cNvSpPr txBox="1"/>
          <p:nvPr/>
        </p:nvSpPr>
        <p:spPr>
          <a:xfrm>
            <a:off x="5661150" y="6385925"/>
            <a:ext cx="8697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23/30</a:t>
            </a:r>
            <a:endParaRPr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499526" cy="8333025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Minister's Five Key Questions</a:t>
            </a:r>
            <a:endParaRPr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09" name="Google Shape;409;p38"/>
          <p:cNvSpPr txBox="1">
            <a:spLocks noGrp="1"/>
          </p:cNvSpPr>
          <p:nvPr>
            <p:ph type="body" idx="1"/>
          </p:nvPr>
        </p:nvSpPr>
        <p:spPr>
          <a:xfrm>
            <a:off x="838200" y="1597025"/>
            <a:ext cx="108012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Complexity collapses upward into five questions:</a:t>
            </a:r>
            <a:br>
              <a:rPr lang="en-US" sz="30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1600"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Verdana"/>
              <a:buAutoNum type="arabicPeriod"/>
            </a:pPr>
            <a:r>
              <a:rPr lang="en-US" sz="27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Does this stay in my portfolio — or escalate?</a:t>
            </a:r>
            <a:r>
              <a:rPr lang="en-US" sz="27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Who else needs to know?</a:t>
            </a:r>
            <a:endParaRPr sz="2700"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Verdana"/>
              <a:buAutoNum type="arabicPeriod"/>
            </a:pPr>
            <a:r>
              <a:rPr lang="en-US" sz="27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How much time</a:t>
            </a:r>
            <a:r>
              <a:rPr lang="en-US" sz="27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do I really have?</a:t>
            </a:r>
            <a:endParaRPr sz="27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Verdana"/>
              <a:buAutoNum type="arabicPeriod"/>
            </a:pPr>
            <a:r>
              <a:rPr lang="en-US" sz="27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What’s the cost of </a:t>
            </a:r>
            <a:r>
              <a:rPr lang="en-US" sz="27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action</a:t>
            </a:r>
            <a:r>
              <a:rPr lang="en-US" sz="27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vs </a:t>
            </a:r>
            <a:r>
              <a:rPr lang="en-US" sz="27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inaction</a:t>
            </a:r>
            <a:r>
              <a:rPr lang="en-US" sz="27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?</a:t>
            </a:r>
            <a:endParaRPr sz="27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Verdana"/>
              <a:buAutoNum type="arabicPeriod"/>
            </a:pPr>
            <a:r>
              <a:rPr lang="en-US" sz="27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Can we fix this </a:t>
            </a:r>
            <a:r>
              <a:rPr lang="en-US" sz="27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alone?</a:t>
            </a:r>
            <a:r>
              <a:rPr lang="en-US" sz="27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Or is </a:t>
            </a:r>
            <a:r>
              <a:rPr lang="en-US" sz="27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coordination required?</a:t>
            </a:r>
            <a:endParaRPr sz="2700"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Verdana"/>
              <a:buAutoNum type="arabicPeriod"/>
            </a:pPr>
            <a:r>
              <a:rPr lang="en-US" sz="27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What do we tell </a:t>
            </a:r>
            <a:r>
              <a:rPr lang="en-US" sz="27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the public?</a:t>
            </a:r>
            <a:endParaRPr sz="2700"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10" name="Google Shape;410;p38"/>
          <p:cNvSpPr txBox="1">
            <a:spLocks noGrp="1"/>
          </p:cNvSpPr>
          <p:nvPr>
            <p:ph type="dt" idx="10"/>
          </p:nvPr>
        </p:nvSpPr>
        <p:spPr>
          <a:xfrm>
            <a:off x="106262" y="6447775"/>
            <a:ext cx="17928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strike="noStrike" cap="none">
                <a:solidFill>
                  <a:schemeClr val="lt1"/>
                </a:solidFill>
                <a:highlight>
                  <a:schemeClr val="dk1"/>
                </a:highlight>
                <a:latin typeface="Verdana"/>
                <a:ea typeface="Verdana"/>
                <a:cs typeface="Verdana"/>
                <a:sym typeface="Verdana"/>
              </a:rPr>
              <a:t>TLP:CLEAR</a:t>
            </a:r>
            <a:endParaRPr sz="1400" b="1" i="0" strike="noStrike" cap="none">
              <a:solidFill>
                <a:schemeClr val="lt1"/>
              </a:solidFill>
              <a:highlight>
                <a:schemeClr val="dk1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11" name="Google Shape;411;p38"/>
          <p:cNvSpPr txBox="1"/>
          <p:nvPr/>
        </p:nvSpPr>
        <p:spPr>
          <a:xfrm>
            <a:off x="1702750" y="5487100"/>
            <a:ext cx="8729400" cy="5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i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The key is how to answer these — responsibly</a:t>
            </a:r>
            <a:endParaRPr sz="2800" i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12" name="Google Shape;412;p38"/>
          <p:cNvSpPr txBox="1">
            <a:spLocks noGrp="1"/>
          </p:cNvSpPr>
          <p:nvPr>
            <p:ph type="subTitle" idx="4294967295"/>
          </p:nvPr>
        </p:nvSpPr>
        <p:spPr>
          <a:xfrm rot="482">
            <a:off x="9883700" y="5887624"/>
            <a:ext cx="2141100" cy="845700"/>
          </a:xfrm>
          <a:prstGeom prst="rect">
            <a:avLst/>
          </a:prstGeom>
          <a:noFill/>
          <a:ln>
            <a:noFill/>
          </a:ln>
          <a:effectLst>
            <a:outerShdw blurRad="714375" dist="190500" dir="5400000" algn="bl" rotWithShape="0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C000"/>
              </a:buClr>
              <a:buSzPts val="1600"/>
              <a:buNone/>
            </a:pPr>
            <a: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Trey Darley</a:t>
            </a:r>
            <a:b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FOSDEM BoF</a:t>
            </a:r>
            <a:b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2026-01-31</a:t>
            </a:r>
            <a:endParaRPr sz="1400"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13" name="Google Shape;413;p38"/>
          <p:cNvSpPr txBox="1"/>
          <p:nvPr/>
        </p:nvSpPr>
        <p:spPr>
          <a:xfrm>
            <a:off x="5653800" y="6385925"/>
            <a:ext cx="8844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24/30</a:t>
            </a:r>
            <a:endParaRPr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499526" cy="8333025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How Do We Roll This Up?</a:t>
            </a:r>
            <a:endParaRPr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21" name="Google Shape;421;p3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Verdana"/>
              <a:buChar char="-"/>
            </a:pPr>
            <a:r>
              <a:rPr lang="en-US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How do you aggregate across systems?</a:t>
            </a:r>
            <a:br>
              <a:rPr lang="en-US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Verdana"/>
              <a:buChar char="-"/>
            </a:pPr>
            <a:r>
              <a:rPr lang="en-US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What do you do with low-confidence findings?</a:t>
            </a:r>
            <a:br>
              <a:rPr lang="en-US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Verdana"/>
              <a:buChar char="-"/>
            </a:pPr>
            <a:r>
              <a:rPr lang="en-US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How do you meaningfully communicate blast radius to non-technical decision-makers?</a:t>
            </a:r>
            <a:br>
              <a:rPr lang="en-US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Verdana"/>
              <a:buChar char="-"/>
            </a:pPr>
            <a:r>
              <a:rPr lang="en-US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What information do you still need that you can't get alone?</a:t>
            </a:r>
            <a:br>
              <a:rPr lang="en-US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Verdana"/>
              <a:buChar char="-"/>
            </a:pPr>
            <a:r>
              <a:rPr lang="en-US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What would make your current posture defensible?</a:t>
            </a:r>
            <a:endParaRPr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22" name="Google Shape;422;p39"/>
          <p:cNvSpPr txBox="1">
            <a:spLocks noGrp="1"/>
          </p:cNvSpPr>
          <p:nvPr>
            <p:ph type="dt" idx="10"/>
          </p:nvPr>
        </p:nvSpPr>
        <p:spPr>
          <a:xfrm>
            <a:off x="106262" y="6447775"/>
            <a:ext cx="17928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strike="noStrike" cap="none">
                <a:solidFill>
                  <a:schemeClr val="lt1"/>
                </a:solidFill>
                <a:highlight>
                  <a:schemeClr val="dk1"/>
                </a:highlight>
                <a:latin typeface="Verdana"/>
                <a:ea typeface="Verdana"/>
                <a:cs typeface="Verdana"/>
                <a:sym typeface="Verdana"/>
              </a:rPr>
              <a:t>TLP:CLEAR</a:t>
            </a:r>
            <a:endParaRPr sz="1400" b="1" i="0" strike="noStrike" cap="none">
              <a:solidFill>
                <a:schemeClr val="lt1"/>
              </a:solidFill>
              <a:highlight>
                <a:schemeClr val="dk1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23" name="Google Shape;423;p39"/>
          <p:cNvSpPr txBox="1"/>
          <p:nvPr/>
        </p:nvSpPr>
        <p:spPr>
          <a:xfrm>
            <a:off x="5653800" y="6385925"/>
            <a:ext cx="8844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25/30</a:t>
            </a:r>
            <a:endParaRPr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24" name="Google Shape;424;p39"/>
          <p:cNvSpPr txBox="1">
            <a:spLocks noGrp="1"/>
          </p:cNvSpPr>
          <p:nvPr>
            <p:ph type="subTitle" idx="4294967295"/>
          </p:nvPr>
        </p:nvSpPr>
        <p:spPr>
          <a:xfrm rot="482">
            <a:off x="9883700" y="5887624"/>
            <a:ext cx="2141100" cy="845700"/>
          </a:xfrm>
          <a:prstGeom prst="rect">
            <a:avLst/>
          </a:prstGeom>
          <a:noFill/>
          <a:ln>
            <a:noFill/>
          </a:ln>
          <a:effectLst>
            <a:outerShdw blurRad="714375" dist="190500" dir="5400000" algn="bl" rotWithShape="0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C000"/>
              </a:buClr>
              <a:buSzPts val="1600"/>
              <a:buNone/>
            </a:pPr>
            <a: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Trey Darley</a:t>
            </a:r>
            <a:b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FOSDEM BoF</a:t>
            </a:r>
            <a:b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2026-01-31</a:t>
            </a:r>
            <a:endParaRPr sz="1400"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499526" cy="8333025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Follow-Up Prompts</a:t>
            </a:r>
            <a:endParaRPr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32" name="Google Shape;432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55000" lnSpcReduction="20000"/>
          </a:bodyPr>
          <a:lstStyle/>
          <a:p>
            <a:pPr marL="457200" lvl="0" indent="-291465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64285"/>
              <a:buFont typeface="Verdana"/>
              <a:buChar char="-"/>
            </a:pPr>
            <a:r>
              <a:rPr lang="en-US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Stuck on aggregation → </a:t>
            </a:r>
            <a:r>
              <a:rPr lang="en-US" i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Do you count red-zone items? Report worst case? Build a heat map?</a:t>
            </a:r>
            <a:br>
              <a:rPr lang="en-US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29146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64285"/>
              <a:buFont typeface="Verdana"/>
              <a:buChar char="-"/>
            </a:pPr>
            <a:r>
              <a:rPr lang="en-US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Stuck on uncertainty → </a:t>
            </a:r>
            <a:r>
              <a:rPr lang="en-US" i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Do low-confidence findings go in the report or not? How do you flag them?</a:t>
            </a:r>
            <a:br>
              <a:rPr lang="en-US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29146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64285"/>
              <a:buFont typeface="Verdana"/>
              <a:buChar char="-"/>
            </a:pPr>
            <a:r>
              <a:rPr lang="en-US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Too technical → </a:t>
            </a:r>
            <a:r>
              <a:rPr lang="en-US" i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How do you explain blast radius to someone who doesn't think in dependency graphs?</a:t>
            </a:r>
            <a:br>
              <a:rPr lang="en-US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29146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64285"/>
              <a:buFont typeface="Verdana"/>
              <a:buChar char="-"/>
            </a:pPr>
            <a:r>
              <a:rPr lang="en-US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Too abstract → </a:t>
            </a:r>
            <a:r>
              <a:rPr lang="en-US" i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Give me a concrete example — what would you actually write in that one-pager?</a:t>
            </a:r>
            <a:br>
              <a:rPr lang="en-US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29146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64285"/>
              <a:buFont typeface="Verdana"/>
              <a:buChar char="-"/>
            </a:pPr>
            <a:r>
              <a:rPr lang="en-US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Missing coordination → </a:t>
            </a:r>
            <a:r>
              <a:rPr lang="en-US" i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What information do you need that you can't get from your own organization?</a:t>
            </a:r>
            <a:br>
              <a:rPr lang="en-US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29146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64285"/>
              <a:buFont typeface="Verdana"/>
              <a:buChar char="-"/>
            </a:pPr>
            <a:r>
              <a:rPr lang="en-US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Premature closure → </a:t>
            </a:r>
            <a:r>
              <a:rPr lang="en-US" i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What would make that answer defensible if a journalist called tomorrow?</a:t>
            </a:r>
            <a:br>
              <a:rPr lang="en-US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29146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64285"/>
              <a:buFont typeface="Verdana"/>
              <a:buChar char="-"/>
            </a:pPr>
            <a:r>
              <a:rPr lang="en-US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One voice dominating →</a:t>
            </a:r>
            <a:r>
              <a:rPr lang="en-US" i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Who's seeing this differently?</a:t>
            </a:r>
            <a:br>
              <a:rPr lang="en-US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29146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64285"/>
              <a:buFont typeface="Verdana"/>
              <a:buChar char="-"/>
            </a:pPr>
            <a:r>
              <a:rPr lang="en-US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Energy flagging →</a:t>
            </a:r>
            <a:r>
              <a:rPr lang="en-US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i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"Let's make it concrete: you've got 60 seconds with the minister in an elevator. What do you say?"</a:t>
            </a:r>
            <a:endParaRPr i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33" name="Google Shape;433;p40"/>
          <p:cNvSpPr txBox="1">
            <a:spLocks noGrp="1"/>
          </p:cNvSpPr>
          <p:nvPr>
            <p:ph type="dt" idx="10"/>
          </p:nvPr>
        </p:nvSpPr>
        <p:spPr>
          <a:xfrm>
            <a:off x="106262" y="6447775"/>
            <a:ext cx="17928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strike="noStrike" cap="none">
                <a:solidFill>
                  <a:schemeClr val="lt1"/>
                </a:solidFill>
                <a:highlight>
                  <a:schemeClr val="dk1"/>
                </a:highlight>
                <a:latin typeface="Verdana"/>
                <a:ea typeface="Verdana"/>
                <a:cs typeface="Verdana"/>
                <a:sym typeface="Verdana"/>
              </a:rPr>
              <a:t>TLP:CLEAR</a:t>
            </a:r>
            <a:endParaRPr sz="1400" b="1" i="0" strike="noStrike" cap="none">
              <a:solidFill>
                <a:schemeClr val="lt1"/>
              </a:solidFill>
              <a:highlight>
                <a:schemeClr val="dk1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34" name="Google Shape;43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  <p:sp>
        <p:nvSpPr>
          <p:cNvPr id="435" name="Google Shape;435;p40"/>
          <p:cNvSpPr txBox="1"/>
          <p:nvPr/>
        </p:nvSpPr>
        <p:spPr>
          <a:xfrm>
            <a:off x="5646450" y="6385925"/>
            <a:ext cx="8991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26/30</a:t>
            </a:r>
            <a:endParaRPr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36" name="Google Shape;436;p40"/>
          <p:cNvSpPr txBox="1">
            <a:spLocks noGrp="1"/>
          </p:cNvSpPr>
          <p:nvPr>
            <p:ph type="subTitle" idx="4294967295"/>
          </p:nvPr>
        </p:nvSpPr>
        <p:spPr>
          <a:xfrm rot="482">
            <a:off x="9883700" y="5887624"/>
            <a:ext cx="2141100" cy="845700"/>
          </a:xfrm>
          <a:prstGeom prst="rect">
            <a:avLst/>
          </a:prstGeom>
          <a:noFill/>
          <a:ln>
            <a:noFill/>
          </a:ln>
          <a:effectLst>
            <a:outerShdw blurRad="714375" dist="190500" dir="5400000" algn="bl" rotWithShape="0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C000"/>
              </a:buClr>
              <a:buSzPts val="1600"/>
              <a:buNone/>
            </a:pPr>
            <a: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Trey Darley</a:t>
            </a:r>
            <a:b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FOSDEM BoF</a:t>
            </a:r>
            <a:b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2026-01-31</a:t>
            </a:r>
            <a:endParaRPr sz="1400"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Google Shape;442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499526" cy="8333025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What Did We Surface?</a:t>
            </a:r>
            <a:endParaRPr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44" name="Google Shape;444;p4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Verdana"/>
              <a:buChar char="-"/>
            </a:pPr>
            <a:r>
              <a:rPr lang="en-US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Tooling gaps</a:t>
            </a:r>
            <a:br>
              <a:rPr lang="en-US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Verdana"/>
              <a:buChar char="-"/>
            </a:pPr>
            <a:r>
              <a:rPr lang="en-US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Coordination gaps</a:t>
            </a:r>
            <a:br>
              <a:rPr lang="en-US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Verdana"/>
              <a:buChar char="-"/>
            </a:pPr>
            <a:r>
              <a:rPr lang="en-US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Hot zones</a:t>
            </a:r>
            <a:br>
              <a:rPr lang="en-US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Verdana"/>
              <a:buChar char="-"/>
            </a:pPr>
            <a:r>
              <a:rPr lang="en-US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Open questions</a:t>
            </a:r>
            <a:br>
              <a:rPr lang="en-US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Verdana"/>
              <a:buChar char="-"/>
            </a:pPr>
            <a:r>
              <a:rPr lang="en-US" b="1" i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What did I miss?</a:t>
            </a:r>
            <a:endParaRPr b="1" i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45" name="Google Shape;445;p41"/>
          <p:cNvSpPr txBox="1">
            <a:spLocks noGrp="1"/>
          </p:cNvSpPr>
          <p:nvPr>
            <p:ph type="dt" idx="10"/>
          </p:nvPr>
        </p:nvSpPr>
        <p:spPr>
          <a:xfrm>
            <a:off x="106262" y="6447775"/>
            <a:ext cx="17928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strike="noStrike" cap="none">
                <a:solidFill>
                  <a:schemeClr val="lt1"/>
                </a:solidFill>
                <a:highlight>
                  <a:schemeClr val="dk1"/>
                </a:highlight>
                <a:latin typeface="Verdana"/>
                <a:ea typeface="Verdana"/>
                <a:cs typeface="Verdana"/>
                <a:sym typeface="Verdana"/>
              </a:rPr>
              <a:t>TLP:CLEAR</a:t>
            </a:r>
            <a:endParaRPr sz="1400" b="1" i="0" strike="noStrike" cap="none">
              <a:solidFill>
                <a:schemeClr val="lt1"/>
              </a:solidFill>
              <a:highlight>
                <a:schemeClr val="dk1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46" name="Google Shape;446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  <p:sp>
        <p:nvSpPr>
          <p:cNvPr id="447" name="Google Shape;447;p41"/>
          <p:cNvSpPr txBox="1"/>
          <p:nvPr/>
        </p:nvSpPr>
        <p:spPr>
          <a:xfrm>
            <a:off x="5646450" y="6385925"/>
            <a:ext cx="8991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27/30</a:t>
            </a:r>
            <a:endParaRPr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48" name="Google Shape;448;p41"/>
          <p:cNvSpPr txBox="1">
            <a:spLocks noGrp="1"/>
          </p:cNvSpPr>
          <p:nvPr>
            <p:ph type="subTitle" idx="4294967295"/>
          </p:nvPr>
        </p:nvSpPr>
        <p:spPr>
          <a:xfrm rot="482">
            <a:off x="9883700" y="5887624"/>
            <a:ext cx="2141100" cy="845700"/>
          </a:xfrm>
          <a:prstGeom prst="rect">
            <a:avLst/>
          </a:prstGeom>
          <a:noFill/>
          <a:ln>
            <a:noFill/>
          </a:ln>
          <a:effectLst>
            <a:outerShdw blurRad="714375" dist="190500" dir="5400000" algn="bl" rotWithShape="0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C000"/>
              </a:buClr>
              <a:buSzPts val="1600"/>
              <a:buNone/>
            </a:pPr>
            <a: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Trey Darley</a:t>
            </a:r>
            <a:b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FOSDEM BoF</a:t>
            </a:r>
            <a:b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2026-01-31</a:t>
            </a:r>
            <a:endParaRPr sz="1400"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81552"/>
            <a:ext cx="12192000" cy="812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42"/>
          <p:cNvSpPr/>
          <p:nvPr/>
        </p:nvSpPr>
        <p:spPr>
          <a:xfrm>
            <a:off x="1873050" y="250725"/>
            <a:ext cx="8486100" cy="781800"/>
          </a:xfrm>
          <a:prstGeom prst="rect">
            <a:avLst/>
          </a:prstGeom>
          <a:solidFill>
            <a:srgbClr val="DADA94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  <p:sp>
        <p:nvSpPr>
          <p:cNvPr id="457" name="Google Shape;457;p42"/>
          <p:cNvSpPr txBox="1">
            <a:spLocks noGrp="1"/>
          </p:cNvSpPr>
          <p:nvPr>
            <p:ph type="dt" idx="10"/>
          </p:nvPr>
        </p:nvSpPr>
        <p:spPr>
          <a:xfrm>
            <a:off x="106262" y="6447775"/>
            <a:ext cx="17928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strike="noStrike" cap="none">
                <a:solidFill>
                  <a:schemeClr val="lt1"/>
                </a:solidFill>
                <a:highlight>
                  <a:schemeClr val="dk1"/>
                </a:highlight>
                <a:latin typeface="Verdana"/>
                <a:ea typeface="Verdana"/>
                <a:cs typeface="Verdana"/>
                <a:sym typeface="Verdana"/>
              </a:rPr>
              <a:t>TLP:CLEAR</a:t>
            </a:r>
            <a:endParaRPr sz="1400" b="1" i="0" strike="noStrike" cap="none">
              <a:solidFill>
                <a:schemeClr val="lt1"/>
              </a:solidFill>
              <a:highlight>
                <a:schemeClr val="dk1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58" name="Google Shape;458;p42"/>
          <p:cNvSpPr txBox="1">
            <a:spLocks noGrp="1"/>
          </p:cNvSpPr>
          <p:nvPr>
            <p:ph type="subTitle" idx="4294967295"/>
          </p:nvPr>
        </p:nvSpPr>
        <p:spPr>
          <a:xfrm rot="482">
            <a:off x="9883700" y="5887624"/>
            <a:ext cx="2141100" cy="845700"/>
          </a:xfrm>
          <a:prstGeom prst="rect">
            <a:avLst/>
          </a:prstGeom>
          <a:noFill/>
          <a:ln>
            <a:noFill/>
          </a:ln>
          <a:effectLst>
            <a:outerShdw blurRad="714375" dist="190500" dir="5400000" algn="bl" rotWithShape="0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C000"/>
              </a:buClr>
              <a:buSzPts val="1600"/>
              <a:buNone/>
            </a:pPr>
            <a: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Trey Darley</a:t>
            </a:r>
            <a:b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FOSDEM BoF</a:t>
            </a:r>
            <a:b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2026-01-31</a:t>
            </a:r>
            <a:endParaRPr sz="1400"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59" name="Google Shape;459;p42"/>
          <p:cNvSpPr txBox="1"/>
          <p:nvPr/>
        </p:nvSpPr>
        <p:spPr>
          <a:xfrm>
            <a:off x="5653800" y="6385925"/>
            <a:ext cx="8844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28/30</a:t>
            </a:r>
            <a:endParaRPr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60" name="Google Shape;460;p42"/>
          <p:cNvSpPr txBox="1">
            <a:spLocks noGrp="1"/>
          </p:cNvSpPr>
          <p:nvPr>
            <p:ph type="title"/>
          </p:nvPr>
        </p:nvSpPr>
        <p:spPr>
          <a:xfrm>
            <a:off x="1833000" y="-26375"/>
            <a:ext cx="8526000" cy="13257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The Coordination Question</a:t>
            </a:r>
            <a:endParaRPr sz="4300"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Google Shape;46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" y="-1296175"/>
            <a:ext cx="12231276" cy="8154184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43"/>
          <p:cNvSpPr/>
          <p:nvPr/>
        </p:nvSpPr>
        <p:spPr>
          <a:xfrm>
            <a:off x="0" y="250725"/>
            <a:ext cx="12231300" cy="781800"/>
          </a:xfrm>
          <a:prstGeom prst="rect">
            <a:avLst/>
          </a:prstGeom>
          <a:solidFill>
            <a:srgbClr val="DADA94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  <p:sp>
        <p:nvSpPr>
          <p:cNvPr id="469" name="Google Shape;469;p43"/>
          <p:cNvSpPr txBox="1">
            <a:spLocks noGrp="1"/>
          </p:cNvSpPr>
          <p:nvPr>
            <p:ph type="dt" idx="10"/>
          </p:nvPr>
        </p:nvSpPr>
        <p:spPr>
          <a:xfrm>
            <a:off x="106262" y="6447775"/>
            <a:ext cx="17928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strike="noStrike" cap="none">
                <a:solidFill>
                  <a:schemeClr val="lt1"/>
                </a:solidFill>
                <a:highlight>
                  <a:schemeClr val="dk1"/>
                </a:highlight>
                <a:latin typeface="Verdana"/>
                <a:ea typeface="Verdana"/>
                <a:cs typeface="Verdana"/>
                <a:sym typeface="Verdana"/>
              </a:rPr>
              <a:t>TLP:CLEAR</a:t>
            </a:r>
            <a:endParaRPr sz="1400" b="1" i="0" strike="noStrike" cap="none">
              <a:solidFill>
                <a:schemeClr val="lt1"/>
              </a:solidFill>
              <a:highlight>
                <a:schemeClr val="dk1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70" name="Google Shape;470;p43"/>
          <p:cNvSpPr txBox="1">
            <a:spLocks noGrp="1"/>
          </p:cNvSpPr>
          <p:nvPr>
            <p:ph type="subTitle" idx="4294967295"/>
          </p:nvPr>
        </p:nvSpPr>
        <p:spPr>
          <a:xfrm rot="482">
            <a:off x="9883700" y="5887624"/>
            <a:ext cx="2141100" cy="845700"/>
          </a:xfrm>
          <a:prstGeom prst="rect">
            <a:avLst/>
          </a:prstGeom>
          <a:noFill/>
          <a:ln>
            <a:noFill/>
          </a:ln>
          <a:effectLst>
            <a:outerShdw blurRad="714375" dist="190500" dir="5400000" algn="bl" rotWithShape="0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C000"/>
              </a:buClr>
              <a:buSzPts val="1600"/>
              <a:buNone/>
            </a:pPr>
            <a: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Trey Darley</a:t>
            </a:r>
            <a:b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FOSDEM BoF</a:t>
            </a:r>
            <a:b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2026-01-31</a:t>
            </a:r>
            <a:endParaRPr sz="1400"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71" name="Google Shape;471;p43"/>
          <p:cNvSpPr txBox="1"/>
          <p:nvPr/>
        </p:nvSpPr>
        <p:spPr>
          <a:xfrm>
            <a:off x="5616900" y="6385925"/>
            <a:ext cx="9582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29/30</a:t>
            </a:r>
            <a:endParaRPr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72" name="Google Shape;472;p43"/>
          <p:cNvSpPr txBox="1">
            <a:spLocks noGrp="1"/>
          </p:cNvSpPr>
          <p:nvPr>
            <p:ph type="title"/>
          </p:nvPr>
        </p:nvSpPr>
        <p:spPr>
          <a:xfrm>
            <a:off x="1310100" y="-26375"/>
            <a:ext cx="9571800" cy="13257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This Is A Long-Horizon Problem…</a:t>
            </a:r>
            <a:endParaRPr sz="3600"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92675"/>
            <a:ext cx="12192000" cy="8127992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7"/>
          <p:cNvSpPr txBox="1">
            <a:spLocks noGrp="1"/>
          </p:cNvSpPr>
          <p:nvPr>
            <p:ph type="dt" idx="10"/>
          </p:nvPr>
        </p:nvSpPr>
        <p:spPr>
          <a:xfrm>
            <a:off x="106262" y="6447775"/>
            <a:ext cx="17928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strike="noStrike" cap="none">
                <a:solidFill>
                  <a:schemeClr val="lt1"/>
                </a:solidFill>
                <a:highlight>
                  <a:schemeClr val="dk1"/>
                </a:highlight>
                <a:latin typeface="Verdana"/>
                <a:ea typeface="Verdana"/>
                <a:cs typeface="Verdana"/>
                <a:sym typeface="Verdana"/>
              </a:rPr>
              <a:t>TLP:CLEAR</a:t>
            </a:r>
            <a:endParaRPr sz="1400" b="1" i="0" strike="noStrike" cap="none">
              <a:solidFill>
                <a:schemeClr val="lt1"/>
              </a:solidFill>
              <a:highlight>
                <a:schemeClr val="dk1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9" name="Google Shape;129;p17"/>
          <p:cNvSpPr/>
          <p:nvPr/>
        </p:nvSpPr>
        <p:spPr>
          <a:xfrm>
            <a:off x="2855975" y="5694800"/>
            <a:ext cx="6621600" cy="1325700"/>
          </a:xfrm>
          <a:prstGeom prst="rect">
            <a:avLst/>
          </a:prstGeom>
          <a:solidFill>
            <a:srgbClr val="E5D1B0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7"/>
          <p:cNvSpPr txBox="1">
            <a:spLocks noGrp="1"/>
          </p:cNvSpPr>
          <p:nvPr>
            <p:ph type="title"/>
          </p:nvPr>
        </p:nvSpPr>
        <p:spPr>
          <a:xfrm>
            <a:off x="2566350" y="5693931"/>
            <a:ext cx="7202100" cy="13257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11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How We Got Here</a:t>
            </a:r>
            <a:br>
              <a:rPr lang="en-US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905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(A Short, Embarrassing History of Time)</a:t>
            </a:r>
            <a:endParaRPr sz="1905"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132" name="Google Shape;132;p17"/>
          <p:cNvSpPr txBox="1">
            <a:spLocks noGrp="1"/>
          </p:cNvSpPr>
          <p:nvPr>
            <p:ph type="subTitle" idx="4294967295"/>
          </p:nvPr>
        </p:nvSpPr>
        <p:spPr>
          <a:xfrm rot="482">
            <a:off x="9883700" y="5887624"/>
            <a:ext cx="2141100" cy="845700"/>
          </a:xfrm>
          <a:prstGeom prst="rect">
            <a:avLst/>
          </a:prstGeom>
          <a:noFill/>
          <a:ln>
            <a:noFill/>
          </a:ln>
          <a:effectLst>
            <a:outerShdw blurRad="714375" dist="190500" dir="5400000" algn="bl" rotWithShape="0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C000"/>
              </a:buClr>
              <a:buSzPts val="1600"/>
              <a:buNone/>
            </a:pPr>
            <a: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Trey Darley</a:t>
            </a:r>
            <a:b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FOSDEM BoF</a:t>
            </a:r>
            <a:b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2026-01-31</a:t>
            </a:r>
            <a:endParaRPr sz="1400"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Google Shape;478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499526" cy="8333025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Let's Keep This Going.</a:t>
            </a:r>
            <a:endParaRPr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80" name="Google Shape;480;p4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1063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457200" lvl="0" indent="-317182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64285"/>
              <a:buFont typeface="Verdana"/>
              <a:buChar char="-"/>
            </a:pPr>
            <a:r>
              <a:rPr lang="en-US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📝 Sign-up for the FIRST Time Security SIG</a:t>
            </a:r>
            <a:endParaRPr b="1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914400" lvl="1" indent="-31718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5000"/>
              <a:buFont typeface="Verdana"/>
              <a:buChar char="-"/>
            </a:pPr>
            <a:r>
              <a:rPr lang="en-US" sz="2400" u="sng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first.org/global/sigs/time</a:t>
            </a:r>
            <a:br>
              <a:rPr lang="en-US" sz="2400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b="1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1718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64285"/>
              <a:buFont typeface="Verdana"/>
              <a:buChar char="-"/>
            </a:pPr>
            <a:r>
              <a:rPr lang="en-US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📧 Email me: </a:t>
            </a:r>
            <a:r>
              <a:rPr lang="en-US" b="1" u="sng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hello@propertools.be</a:t>
            </a:r>
            <a:br>
              <a:rPr lang="en-US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b="1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1718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64285"/>
              <a:buFont typeface="Verdana"/>
              <a:buChar char="-"/>
            </a:pPr>
            <a:r>
              <a:rPr lang="en-US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This deck is CC BY 4.0 — use it, share it, adapt it, just give credit.</a:t>
            </a:r>
            <a:endParaRPr b="1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914400" lvl="1" indent="-31718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5000"/>
              <a:buFont typeface="Verdana"/>
              <a:buChar char="-"/>
            </a:pPr>
            <a:r>
              <a:rPr lang="en-US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Commercial use encouraged, attribution requested.</a:t>
            </a:r>
            <a:br>
              <a:rPr lang="en-US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1718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84575"/>
              <a:buFont typeface="Verdana"/>
              <a:buChar char="-"/>
            </a:pPr>
            <a:r>
              <a:rPr lang="en-US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Suggested attribution:</a:t>
            </a:r>
            <a:br>
              <a:rPr lang="en-US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	</a:t>
            </a:r>
            <a:r>
              <a:rPr lang="en-US" sz="2128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"2038-Class Risk Exposure Matrix — Proper Tools (Trey Darley), CC BY 4.0. </a:t>
            </a:r>
            <a:br>
              <a:rPr lang="en-US" sz="2128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2128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	Source: </a:t>
            </a:r>
            <a:r>
              <a:rPr lang="en-US" sz="2128" b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propertools.be</a:t>
            </a:r>
            <a:r>
              <a:rPr lang="en-US" sz="2128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/commons/2038-exposure-matrix/"</a:t>
            </a:r>
            <a:endParaRPr sz="2128" b="1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b="1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81" name="Google Shape;481;p44"/>
          <p:cNvSpPr txBox="1">
            <a:spLocks noGrp="1"/>
          </p:cNvSpPr>
          <p:nvPr>
            <p:ph type="dt" idx="10"/>
          </p:nvPr>
        </p:nvSpPr>
        <p:spPr>
          <a:xfrm>
            <a:off x="106262" y="6447775"/>
            <a:ext cx="17928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strike="noStrike" cap="none">
                <a:solidFill>
                  <a:schemeClr val="lt1"/>
                </a:solidFill>
                <a:highlight>
                  <a:schemeClr val="dk1"/>
                </a:highlight>
                <a:latin typeface="Verdana"/>
                <a:ea typeface="Verdana"/>
                <a:cs typeface="Verdana"/>
                <a:sym typeface="Verdana"/>
              </a:rPr>
              <a:t>TLP:CLEAR</a:t>
            </a:r>
            <a:endParaRPr sz="1400" b="1" i="0" strike="noStrike" cap="none">
              <a:solidFill>
                <a:schemeClr val="lt1"/>
              </a:solidFill>
              <a:highlight>
                <a:schemeClr val="dk1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82" name="Google Shape;482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  <p:sp>
        <p:nvSpPr>
          <p:cNvPr id="483" name="Google Shape;483;p44"/>
          <p:cNvSpPr txBox="1"/>
          <p:nvPr/>
        </p:nvSpPr>
        <p:spPr>
          <a:xfrm>
            <a:off x="5675850" y="6385925"/>
            <a:ext cx="8403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30/30</a:t>
            </a:r>
            <a:endParaRPr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84" name="Google Shape;484;p44"/>
          <p:cNvSpPr txBox="1">
            <a:spLocks noGrp="1"/>
          </p:cNvSpPr>
          <p:nvPr>
            <p:ph type="subTitle" idx="4294967295"/>
          </p:nvPr>
        </p:nvSpPr>
        <p:spPr>
          <a:xfrm rot="482">
            <a:off x="9883700" y="5887624"/>
            <a:ext cx="2141100" cy="845700"/>
          </a:xfrm>
          <a:prstGeom prst="rect">
            <a:avLst/>
          </a:prstGeom>
          <a:noFill/>
          <a:ln>
            <a:noFill/>
          </a:ln>
          <a:effectLst>
            <a:outerShdw blurRad="714375" dist="190500" dir="5400000" algn="bl" rotWithShape="0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C000"/>
              </a:buClr>
              <a:buSzPts val="1600"/>
              <a:buNone/>
            </a:pPr>
            <a: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Trey Darley</a:t>
            </a:r>
            <a:b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FOSDEM BoF</a:t>
            </a:r>
            <a:b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2026-01-31</a:t>
            </a:r>
            <a:endParaRPr sz="1400"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499526" cy="8333025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The Contamination Frame</a:t>
            </a:r>
            <a:endParaRPr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0" name="Google Shape;140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Verdana"/>
              <a:buChar char="-"/>
            </a:pPr>
            <a:r>
              <a:rPr lang="en-US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Not legacy — still shipping</a:t>
            </a:r>
            <a:br>
              <a:rPr lang="en-US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Verdana"/>
              <a:buChar char="-"/>
            </a:pPr>
            <a:r>
              <a:rPr lang="en-US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time_t</a:t>
            </a:r>
            <a:r>
              <a:rPr lang="en-US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assumptions baked into: libc, protocols, serialization formats, firmware, toolchains</a:t>
            </a:r>
            <a:br>
              <a:rPr lang="en-US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Verdana"/>
              <a:buChar char="-"/>
            </a:pPr>
            <a:r>
              <a:rPr lang="en-US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You can't grep your way out</a:t>
            </a:r>
            <a:br>
              <a:rPr lang="en-US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Verdana"/>
              <a:buChar char="-"/>
            </a:pPr>
            <a:r>
              <a:rPr lang="en-US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Asbestos in the walls of the open source ecosystem</a:t>
            </a:r>
            <a:endParaRPr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1" name="Google Shape;141;p18"/>
          <p:cNvSpPr txBox="1">
            <a:spLocks noGrp="1"/>
          </p:cNvSpPr>
          <p:nvPr>
            <p:ph type="dt" idx="10"/>
          </p:nvPr>
        </p:nvSpPr>
        <p:spPr>
          <a:xfrm>
            <a:off x="106262" y="6447775"/>
            <a:ext cx="17928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strike="noStrike" cap="none">
                <a:solidFill>
                  <a:schemeClr val="lt1"/>
                </a:solidFill>
                <a:highlight>
                  <a:schemeClr val="dk1"/>
                </a:highlight>
                <a:latin typeface="Verdana"/>
                <a:ea typeface="Verdana"/>
                <a:cs typeface="Verdana"/>
                <a:sym typeface="Verdana"/>
              </a:rPr>
              <a:t>TLP:CLEAR</a:t>
            </a:r>
            <a:endParaRPr sz="1400" b="1" i="0" strike="noStrike" cap="none">
              <a:solidFill>
                <a:schemeClr val="lt1"/>
              </a:solidFill>
              <a:highlight>
                <a:schemeClr val="dk1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2" name="Google Shape;142;p18"/>
          <p:cNvSpPr txBox="1"/>
          <p:nvPr/>
        </p:nvSpPr>
        <p:spPr>
          <a:xfrm>
            <a:off x="5557950" y="6385925"/>
            <a:ext cx="10761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04/30</a:t>
            </a:r>
            <a:endParaRPr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3" name="Google Shape;143;p18"/>
          <p:cNvSpPr txBox="1">
            <a:spLocks noGrp="1"/>
          </p:cNvSpPr>
          <p:nvPr>
            <p:ph type="subTitle" idx="4294967295"/>
          </p:nvPr>
        </p:nvSpPr>
        <p:spPr>
          <a:xfrm rot="482">
            <a:off x="9883700" y="5887624"/>
            <a:ext cx="2141100" cy="845700"/>
          </a:xfrm>
          <a:prstGeom prst="rect">
            <a:avLst/>
          </a:prstGeom>
          <a:noFill/>
          <a:ln>
            <a:noFill/>
          </a:ln>
          <a:effectLst>
            <a:outerShdw blurRad="714375" dist="190500" dir="5400000" algn="bl" rotWithShape="0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C000"/>
              </a:buClr>
              <a:buSzPts val="1600"/>
              <a:buNone/>
            </a:pPr>
            <a: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Trey Darley</a:t>
            </a:r>
            <a:b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FOSDEM BoF</a:t>
            </a:r>
            <a:b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2026-01-31</a:t>
            </a:r>
            <a:endParaRPr sz="1400"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19"/>
          <p:cNvPicPr preferRelativeResize="0"/>
          <p:nvPr/>
        </p:nvPicPr>
        <p:blipFill rotWithShape="1">
          <a:blip r:embed="rId3">
            <a:alphaModFix/>
          </a:blip>
          <a:srcRect b="15052"/>
          <a:stretch/>
        </p:blipFill>
        <p:spPr>
          <a:xfrm>
            <a:off x="-76200" y="-76200"/>
            <a:ext cx="12268201" cy="6947799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9"/>
          <p:cNvSpPr txBox="1">
            <a:spLocks noGrp="1"/>
          </p:cNvSpPr>
          <p:nvPr>
            <p:ph type="dt" idx="10"/>
          </p:nvPr>
        </p:nvSpPr>
        <p:spPr>
          <a:xfrm>
            <a:off x="106262" y="6447775"/>
            <a:ext cx="17928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strike="noStrike" cap="none">
                <a:solidFill>
                  <a:schemeClr val="lt1"/>
                </a:solidFill>
                <a:highlight>
                  <a:schemeClr val="dk1"/>
                </a:highlight>
                <a:latin typeface="Verdana"/>
                <a:ea typeface="Verdana"/>
                <a:cs typeface="Verdana"/>
                <a:sym typeface="Verdana"/>
              </a:rPr>
              <a:t>TLP:CLEAR</a:t>
            </a:r>
            <a:endParaRPr sz="1400" b="1" i="0" strike="noStrike" cap="none">
              <a:solidFill>
                <a:schemeClr val="lt1"/>
              </a:solidFill>
              <a:highlight>
                <a:schemeClr val="dk1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1" name="Google Shape;151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152" name="Google Shape;152;p19"/>
          <p:cNvSpPr txBox="1"/>
          <p:nvPr/>
        </p:nvSpPr>
        <p:spPr>
          <a:xfrm>
            <a:off x="5594850" y="6385925"/>
            <a:ext cx="10023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05/30</a:t>
            </a:r>
            <a:endParaRPr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3" name="Google Shape;153;p19"/>
          <p:cNvSpPr txBox="1">
            <a:spLocks noGrp="1"/>
          </p:cNvSpPr>
          <p:nvPr>
            <p:ph type="subTitle" idx="4294967295"/>
          </p:nvPr>
        </p:nvSpPr>
        <p:spPr>
          <a:xfrm rot="482">
            <a:off x="9883700" y="5887624"/>
            <a:ext cx="2141100" cy="845700"/>
          </a:xfrm>
          <a:prstGeom prst="rect">
            <a:avLst/>
          </a:prstGeom>
          <a:noFill/>
          <a:ln>
            <a:noFill/>
          </a:ln>
          <a:effectLst>
            <a:outerShdw blurRad="714375" dist="190500" dir="5400000" algn="bl" rotWithShape="0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C000"/>
              </a:buClr>
              <a:buSzPts val="1600"/>
              <a:buNone/>
            </a:pPr>
            <a: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Trey Darley</a:t>
            </a:r>
            <a:b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FOSDEM BoF</a:t>
            </a:r>
            <a:b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2026-01-31</a:t>
            </a:r>
            <a:endParaRPr sz="1400"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499526" cy="8333025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What Testing Actually Shows</a:t>
            </a:r>
            <a:endParaRPr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1" name="Google Shape;161;p20"/>
          <p:cNvSpPr txBox="1">
            <a:spLocks noGrp="1"/>
          </p:cNvSpPr>
          <p:nvPr>
            <p:ph type="body" idx="1"/>
          </p:nvPr>
        </p:nvSpPr>
        <p:spPr>
          <a:xfrm>
            <a:off x="838200" y="1584206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Verdana"/>
              <a:buChar char="-"/>
            </a:pPr>
            <a:r>
              <a:rPr lang="en-US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Forward-time testing on x86_64:</a:t>
            </a:r>
            <a:r>
              <a:rPr lang="en-US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dozens of failures</a:t>
            </a:r>
            <a:br>
              <a:rPr lang="en-US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Verdana"/>
              <a:buChar char="-"/>
            </a:pPr>
            <a:r>
              <a:rPr lang="en-US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Only one would be improved by a glibc change </a:t>
            </a:r>
            <a:r>
              <a:rPr lang="en-US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→</a:t>
            </a:r>
            <a:r>
              <a:rPr lang="en-US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the rest live in application logic, protocols, and build systems</a:t>
            </a:r>
            <a:r>
              <a:rPr lang="en-US" b="1" baseline="30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†</a:t>
            </a:r>
            <a:br>
              <a:rPr lang="en-US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Verdana"/>
              <a:buChar char="-"/>
            </a:pPr>
            <a:r>
              <a:rPr lang="en-US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Real bugs already surfaced:</a:t>
            </a:r>
            <a:r>
              <a:rPr lang="en-US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MariaDB, memcached, libarchive, libzypp, FreePascal</a:t>
            </a:r>
            <a:endParaRPr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2" name="Google Shape;162;p20"/>
          <p:cNvSpPr txBox="1">
            <a:spLocks noGrp="1"/>
          </p:cNvSpPr>
          <p:nvPr>
            <p:ph type="dt" idx="10"/>
          </p:nvPr>
        </p:nvSpPr>
        <p:spPr>
          <a:xfrm>
            <a:off x="106262" y="6447775"/>
            <a:ext cx="17928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strike="noStrike" cap="none">
                <a:solidFill>
                  <a:schemeClr val="lt1"/>
                </a:solidFill>
                <a:highlight>
                  <a:schemeClr val="dk1"/>
                </a:highlight>
                <a:latin typeface="Verdana"/>
                <a:ea typeface="Verdana"/>
                <a:cs typeface="Verdana"/>
                <a:sym typeface="Verdana"/>
              </a:rPr>
              <a:t>TLP:CLEAR</a:t>
            </a:r>
            <a:endParaRPr sz="1400" b="1" i="0" strike="noStrike" cap="none">
              <a:solidFill>
                <a:schemeClr val="lt1"/>
              </a:solidFill>
              <a:highlight>
                <a:schemeClr val="dk1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3" name="Google Shape;163;p20"/>
          <p:cNvSpPr txBox="1"/>
          <p:nvPr/>
        </p:nvSpPr>
        <p:spPr>
          <a:xfrm>
            <a:off x="1548150" y="5509375"/>
            <a:ext cx="90957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i="1">
                <a:solidFill>
                  <a:schemeClr val="lt1"/>
                </a:solidFill>
              </a:rPr>
              <a:t>Special thanks to Bernhard M. Wiedemann, openSUSE</a:t>
            </a:r>
            <a:endParaRPr sz="2800" i="1">
              <a:solidFill>
                <a:schemeClr val="lt1"/>
              </a:solidFill>
            </a:endParaRPr>
          </a:p>
        </p:txBody>
      </p:sp>
      <p:sp>
        <p:nvSpPr>
          <p:cNvPr id="164" name="Google Shape;164;p20"/>
          <p:cNvSpPr txBox="1"/>
          <p:nvPr/>
        </p:nvSpPr>
        <p:spPr>
          <a:xfrm>
            <a:off x="3066313" y="5990575"/>
            <a:ext cx="63669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baseline="30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†</a:t>
            </a:r>
            <a:r>
              <a:rPr lang="en-US">
                <a:solidFill>
                  <a:schemeClr val="lt1"/>
                </a:solidFill>
              </a:rPr>
              <a:t>Alpine/musl succeeded because they had no legacy binary ABI constraints.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65" name="Google Shape;165;p20"/>
          <p:cNvSpPr txBox="1"/>
          <p:nvPr/>
        </p:nvSpPr>
        <p:spPr>
          <a:xfrm>
            <a:off x="5631600" y="6385925"/>
            <a:ext cx="9288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06/30</a:t>
            </a:r>
            <a:endParaRPr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6" name="Google Shape;166;p20"/>
          <p:cNvSpPr txBox="1">
            <a:spLocks noGrp="1"/>
          </p:cNvSpPr>
          <p:nvPr>
            <p:ph type="subTitle" idx="4294967295"/>
          </p:nvPr>
        </p:nvSpPr>
        <p:spPr>
          <a:xfrm rot="482">
            <a:off x="9883700" y="5887624"/>
            <a:ext cx="2141100" cy="845700"/>
          </a:xfrm>
          <a:prstGeom prst="rect">
            <a:avLst/>
          </a:prstGeom>
          <a:noFill/>
          <a:ln>
            <a:noFill/>
          </a:ln>
          <a:effectLst>
            <a:outerShdw blurRad="714375" dist="190500" dir="5400000" algn="bl" rotWithShape="0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C000"/>
              </a:buClr>
              <a:buSzPts val="1600"/>
              <a:buNone/>
            </a:pPr>
            <a: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Trey Darley</a:t>
            </a:r>
            <a:b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FOSDEM BoF</a:t>
            </a:r>
            <a:b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2026-01-31</a:t>
            </a:r>
            <a:endParaRPr sz="1400"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499526" cy="833302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When Testing Becomes the Problem</a:t>
            </a:r>
            <a:endParaRPr sz="4000"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4" name="Google Shape;174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Verdana"/>
              <a:buChar char="-"/>
            </a:pPr>
            <a:r>
              <a:rPr lang="en-US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Forward-time testing breaks TLS by design</a:t>
            </a:r>
            <a:br>
              <a:rPr lang="en-US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Verdana"/>
              <a:buChar char="-"/>
            </a:pPr>
            <a:r>
              <a:rPr lang="en-US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Certificates expire before deeper failures surface</a:t>
            </a:r>
            <a:br>
              <a:rPr lang="en-US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Verdana"/>
              <a:buChar char="-"/>
            </a:pPr>
            <a:r>
              <a:rPr lang="en-US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“Just disable TLS” is not a realistic test strategy</a:t>
            </a:r>
            <a:br>
              <a:rPr lang="en-US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Verdana"/>
              <a:buChar char="-"/>
            </a:pPr>
            <a:r>
              <a:rPr lang="en-US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We lack a scalable, trusted way to test the future</a:t>
            </a:r>
            <a:r>
              <a:rPr lang="en-US" b="1" baseline="30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†</a:t>
            </a:r>
            <a:endParaRPr b="1" baseline="300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5" name="Google Shape;175;p21"/>
          <p:cNvSpPr txBox="1">
            <a:spLocks noGrp="1"/>
          </p:cNvSpPr>
          <p:nvPr>
            <p:ph type="dt" idx="10"/>
          </p:nvPr>
        </p:nvSpPr>
        <p:spPr>
          <a:xfrm>
            <a:off x="106262" y="6447775"/>
            <a:ext cx="17928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strike="noStrike" cap="none">
                <a:solidFill>
                  <a:schemeClr val="lt1"/>
                </a:solidFill>
                <a:highlight>
                  <a:schemeClr val="dk1"/>
                </a:highlight>
                <a:latin typeface="Verdana"/>
                <a:ea typeface="Verdana"/>
                <a:cs typeface="Verdana"/>
                <a:sym typeface="Verdana"/>
              </a:rPr>
              <a:t>TLP:CLEAR</a:t>
            </a:r>
            <a:endParaRPr sz="1400" b="1" i="0" strike="noStrike" cap="none">
              <a:solidFill>
                <a:schemeClr val="lt1"/>
              </a:solidFill>
              <a:highlight>
                <a:schemeClr val="dk1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6" name="Google Shape;176;p21"/>
          <p:cNvSpPr txBox="1"/>
          <p:nvPr/>
        </p:nvSpPr>
        <p:spPr>
          <a:xfrm>
            <a:off x="2912550" y="5722807"/>
            <a:ext cx="63669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1" baseline="30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†</a:t>
            </a:r>
            <a:r>
              <a:rPr lang="en-US" i="1">
                <a:solidFill>
                  <a:schemeClr val="lt1"/>
                </a:solidFill>
              </a:rPr>
              <a:t>We need a broader testing discussion with ICANN.</a:t>
            </a:r>
            <a:endParaRPr i="1">
              <a:solidFill>
                <a:schemeClr val="lt1"/>
              </a:solidFill>
            </a:endParaRPr>
          </a:p>
        </p:txBody>
      </p:sp>
      <p:sp>
        <p:nvSpPr>
          <p:cNvPr id="177" name="Google Shape;177;p21"/>
          <p:cNvSpPr txBox="1"/>
          <p:nvPr/>
        </p:nvSpPr>
        <p:spPr>
          <a:xfrm>
            <a:off x="5624250" y="6385925"/>
            <a:ext cx="9435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07/30</a:t>
            </a:r>
            <a:endParaRPr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8" name="Google Shape;178;p21"/>
          <p:cNvSpPr txBox="1">
            <a:spLocks noGrp="1"/>
          </p:cNvSpPr>
          <p:nvPr>
            <p:ph type="subTitle" idx="4294967295"/>
          </p:nvPr>
        </p:nvSpPr>
        <p:spPr>
          <a:xfrm rot="482">
            <a:off x="9883700" y="5887624"/>
            <a:ext cx="2141100" cy="845700"/>
          </a:xfrm>
          <a:prstGeom prst="rect">
            <a:avLst/>
          </a:prstGeom>
          <a:noFill/>
          <a:ln>
            <a:noFill/>
          </a:ln>
          <a:effectLst>
            <a:outerShdw blurRad="714375" dist="190500" dir="5400000" algn="bl" rotWithShape="0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C000"/>
              </a:buClr>
              <a:buSzPts val="1600"/>
              <a:buNone/>
            </a:pPr>
            <a: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Trey Darley</a:t>
            </a:r>
            <a:b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FOSDEM BoF</a:t>
            </a:r>
            <a:b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2026-01-31</a:t>
            </a:r>
            <a:endParaRPr sz="1400"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666575"/>
            <a:ext cx="12192000" cy="812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2"/>
          <p:cNvSpPr/>
          <p:nvPr/>
        </p:nvSpPr>
        <p:spPr>
          <a:xfrm>
            <a:off x="576850" y="4378725"/>
            <a:ext cx="10902000" cy="999300"/>
          </a:xfrm>
          <a:prstGeom prst="rect">
            <a:avLst/>
          </a:prstGeom>
          <a:solidFill>
            <a:srgbClr val="E5D1B0">
              <a:alpha val="500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22"/>
          <p:cNvSpPr txBox="1">
            <a:spLocks noGrp="1"/>
          </p:cNvSpPr>
          <p:nvPr>
            <p:ph type="dt" idx="10"/>
          </p:nvPr>
        </p:nvSpPr>
        <p:spPr>
          <a:xfrm>
            <a:off x="106262" y="6447775"/>
            <a:ext cx="17928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strike="noStrike" cap="none">
                <a:solidFill>
                  <a:schemeClr val="lt1"/>
                </a:solidFill>
                <a:highlight>
                  <a:schemeClr val="dk1"/>
                </a:highlight>
                <a:latin typeface="Verdana"/>
                <a:ea typeface="Verdana"/>
                <a:cs typeface="Verdana"/>
                <a:sym typeface="Verdana"/>
              </a:rPr>
              <a:t>TLP:CLEAR</a:t>
            </a:r>
            <a:endParaRPr sz="1400" b="1" i="0" strike="noStrike" cap="none">
              <a:solidFill>
                <a:schemeClr val="lt1"/>
              </a:solidFill>
              <a:highlight>
                <a:schemeClr val="dk1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7" name="Google Shape;187;p22"/>
          <p:cNvSpPr txBox="1"/>
          <p:nvPr/>
        </p:nvSpPr>
        <p:spPr>
          <a:xfrm>
            <a:off x="483994" y="4378725"/>
            <a:ext cx="10994700" cy="62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Let's Talk About Vibe Coding!</a:t>
            </a:r>
            <a:endParaRPr sz="5100"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8" name="Google Shape;188;p22"/>
          <p:cNvSpPr txBox="1">
            <a:spLocks noGrp="1"/>
          </p:cNvSpPr>
          <p:nvPr>
            <p:ph type="subTitle" idx="4294967295"/>
          </p:nvPr>
        </p:nvSpPr>
        <p:spPr>
          <a:xfrm rot="482">
            <a:off x="9883700" y="5887624"/>
            <a:ext cx="2141100" cy="845700"/>
          </a:xfrm>
          <a:prstGeom prst="rect">
            <a:avLst/>
          </a:prstGeom>
          <a:noFill/>
          <a:ln>
            <a:noFill/>
          </a:ln>
          <a:effectLst>
            <a:outerShdw blurRad="714375" dist="190500" dir="5400000" algn="bl" rotWithShape="0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C000"/>
              </a:buClr>
              <a:buSzPts val="1600"/>
              <a:buNone/>
            </a:pPr>
            <a: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Trey Darley</a:t>
            </a:r>
            <a:b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FOSDEM BoF</a:t>
            </a:r>
            <a:b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2026-01-31</a:t>
            </a:r>
            <a:endParaRPr sz="1400"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9" name="Google Shape;189;p22"/>
          <p:cNvSpPr txBox="1"/>
          <p:nvPr/>
        </p:nvSpPr>
        <p:spPr>
          <a:xfrm>
            <a:off x="5646450" y="6385925"/>
            <a:ext cx="8991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08/30</a:t>
            </a:r>
            <a:endParaRPr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1939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0000" y="0"/>
            <a:ext cx="4571999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3"/>
          <p:cNvSpPr/>
          <p:nvPr/>
        </p:nvSpPr>
        <p:spPr>
          <a:xfrm>
            <a:off x="461475" y="5242850"/>
            <a:ext cx="11165100" cy="884400"/>
          </a:xfrm>
          <a:prstGeom prst="rect">
            <a:avLst/>
          </a:prstGeom>
          <a:solidFill>
            <a:srgbClr val="000000">
              <a:alpha val="1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3"/>
          <p:cNvSpPr txBox="1">
            <a:spLocks noGrp="1"/>
          </p:cNvSpPr>
          <p:nvPr>
            <p:ph type="title"/>
          </p:nvPr>
        </p:nvSpPr>
        <p:spPr>
          <a:xfrm>
            <a:off x="540000" y="5111311"/>
            <a:ext cx="11112000" cy="13257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Where 32-bit </a:t>
            </a:r>
            <a:r>
              <a:rPr lang="en-US" b="1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time_t</a:t>
            </a:r>
            <a:r>
              <a:rPr lang="en-US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Actually Lives</a:t>
            </a:r>
            <a:endParaRPr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8" name="Google Shape;198;p23"/>
          <p:cNvSpPr txBox="1">
            <a:spLocks noGrp="1"/>
          </p:cNvSpPr>
          <p:nvPr>
            <p:ph type="dt" idx="10"/>
          </p:nvPr>
        </p:nvSpPr>
        <p:spPr>
          <a:xfrm>
            <a:off x="106262" y="6447775"/>
            <a:ext cx="17928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strike="noStrike" cap="none">
                <a:solidFill>
                  <a:schemeClr val="lt1"/>
                </a:solidFill>
                <a:highlight>
                  <a:schemeClr val="dk1"/>
                </a:highlight>
                <a:latin typeface="Verdana"/>
                <a:ea typeface="Verdana"/>
                <a:cs typeface="Verdana"/>
                <a:sym typeface="Verdana"/>
              </a:rPr>
              <a:t>TLP:CLEAR</a:t>
            </a:r>
            <a:endParaRPr sz="1400" b="1" i="0" strike="noStrike" cap="none">
              <a:solidFill>
                <a:schemeClr val="lt1"/>
              </a:solidFill>
              <a:highlight>
                <a:schemeClr val="dk1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9" name="Google Shape;19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200" name="Google Shape;200;p23"/>
          <p:cNvSpPr txBox="1"/>
          <p:nvPr/>
        </p:nvSpPr>
        <p:spPr>
          <a:xfrm>
            <a:off x="5661150" y="6385925"/>
            <a:ext cx="8697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09/30</a:t>
            </a:r>
            <a:endParaRPr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1" name="Google Shape;201;p23"/>
          <p:cNvSpPr txBox="1">
            <a:spLocks noGrp="1"/>
          </p:cNvSpPr>
          <p:nvPr>
            <p:ph type="subTitle" idx="4294967295"/>
          </p:nvPr>
        </p:nvSpPr>
        <p:spPr>
          <a:xfrm rot="482">
            <a:off x="9883700" y="6040736"/>
            <a:ext cx="2141100" cy="845700"/>
          </a:xfrm>
          <a:prstGeom prst="rect">
            <a:avLst/>
          </a:prstGeom>
          <a:noFill/>
          <a:ln>
            <a:noFill/>
          </a:ln>
          <a:effectLst>
            <a:outerShdw blurRad="714375" dist="190500" dir="5400000" algn="bl" rotWithShape="0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C000"/>
              </a:buClr>
              <a:buSzPts val="1600"/>
              <a:buNone/>
            </a:pPr>
            <a: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Trey Darley</a:t>
            </a:r>
            <a:b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FOSDEM BoF</a:t>
            </a:r>
            <a:b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2026-01-31</a:t>
            </a:r>
            <a:endParaRPr sz="1400"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12101</Words>
  <Application>Microsoft Macintosh PowerPoint</Application>
  <PresentationFormat>Widescreen</PresentationFormat>
  <Paragraphs>1451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Roboto Mono</vt:lpstr>
      <vt:lpstr>Avenir</vt:lpstr>
      <vt:lpstr>Verdana</vt:lpstr>
      <vt:lpstr>Arial</vt:lpstr>
      <vt:lpstr>Play</vt:lpstr>
      <vt:lpstr>Office Theme</vt:lpstr>
      <vt:lpstr>Office Theme</vt:lpstr>
      <vt:lpstr>Pulling 32-bit time_t Asbestos Out of the Open Source Ecosystem</vt:lpstr>
      <vt:lpstr>PowerPoint Presentation</vt:lpstr>
      <vt:lpstr>How We Got Here (A Short, Embarrassing History of Time)</vt:lpstr>
      <vt:lpstr>The Contamination Frame</vt:lpstr>
      <vt:lpstr>PowerPoint Presentation</vt:lpstr>
      <vt:lpstr>What Testing Actually Shows</vt:lpstr>
      <vt:lpstr>When Testing Becomes the Problem</vt:lpstr>
      <vt:lpstr>PowerPoint Presentation</vt:lpstr>
      <vt:lpstr>Where 32-bit time_t Actually Lives</vt:lpstr>
      <vt:lpstr>The 12-Week Scenario</vt:lpstr>
      <vt:lpstr>BoF Working Norms</vt:lpstr>
      <vt:lpstr>Seed Questions</vt:lpstr>
      <vt:lpstr>Follow-Up Prompts</vt:lpstr>
      <vt:lpstr>The 2038-Class Risk Exposure Matrix</vt:lpstr>
      <vt:lpstr>PowerPoint Presentation</vt:lpstr>
      <vt:lpstr>Kerberos Assessment</vt:lpstr>
      <vt:lpstr>PowerPoint Presentation</vt:lpstr>
      <vt:lpstr>glibc Assessment</vt:lpstr>
      <vt:lpstr>PowerPoint Presentation</vt:lpstr>
      <vt:lpstr>Satellite Assessment</vt:lpstr>
      <vt:lpstr>The Ascent</vt:lpstr>
      <vt:lpstr>PowerPoint Presentation</vt:lpstr>
      <vt:lpstr>What Can a Minister Actually Do?</vt:lpstr>
      <vt:lpstr>Minister's Five Key Questions</vt:lpstr>
      <vt:lpstr>How Do We Roll This Up?</vt:lpstr>
      <vt:lpstr>Follow-Up Prompts</vt:lpstr>
      <vt:lpstr>What Did We Surface?</vt:lpstr>
      <vt:lpstr>The Coordination Question</vt:lpstr>
      <vt:lpstr>This Is A Long-Horizon Problem…</vt:lpstr>
      <vt:lpstr>Let's Keep This Going.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Olin Darley</cp:lastModifiedBy>
  <cp:revision>3</cp:revision>
  <dcterms:modified xsi:type="dcterms:W3CDTF">2026-02-09T19:00:32Z</dcterms:modified>
</cp:coreProperties>
</file>